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notesMasterIdLst>
    <p:notesMasterId r:id="rId15"/>
  </p:notes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59" autoAdjust="0"/>
    <p:restoredTop sz="82765" autoAdjust="0"/>
  </p:normalViewPr>
  <p:slideViewPr>
    <p:cSldViewPr snapToGrid="0">
      <p:cViewPr varScale="1">
        <p:scale>
          <a:sx n="57" d="100"/>
          <a:sy n="57" d="100"/>
        </p:scale>
        <p:origin x="109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4AE42F-6BEC-420A-9B61-61A9F6CEE3FA}" type="datetimeFigureOut">
              <a:rPr lang="en-US" smtClean="0"/>
              <a:t>6/19/2021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5BFBBD-89D8-4B78-A026-79BCFA49D27F}" type="slidenum">
              <a:rPr lang="en-US" smtClean="0"/>
              <a:t>‹#›</a:t>
            </a:fld>
            <a:endParaRPr lang="en-US"/>
          </a:p>
        </p:txBody>
      </p:sp>
    </p:spTree>
    <p:extLst>
      <p:ext uri="{BB962C8B-B14F-4D97-AF65-F5344CB8AC3E}">
        <p14:creationId xmlns:p14="http://schemas.microsoft.com/office/powerpoint/2010/main" val="31090414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Times New Roman" panose="02020603050405020304" pitchFamily="18" charset="0"/>
                <a:ea typeface="+mn-ea"/>
                <a:cs typeface="Times New Roman" panose="02020603050405020304" pitchFamily="18" charset="0"/>
              </a:rPr>
              <a:t>Corporate finance covers corporate capital, including the financing of a corporation, and management actions aimed at increasing the company's value. Corporate finance also includes instruments and analyzes for prioritizing and distributing financial resources. The ultimate goal of corporate finance is to maximize the value of a business, while balancing risk and profitability, by planning and implementing resources.</a:t>
            </a:r>
          </a:p>
          <a:p>
            <a:endParaRPr lang="en-US" dirty="0"/>
          </a:p>
        </p:txBody>
      </p:sp>
      <p:sp>
        <p:nvSpPr>
          <p:cNvPr id="4" name="Slide Number Placeholder 3"/>
          <p:cNvSpPr>
            <a:spLocks noGrp="1"/>
          </p:cNvSpPr>
          <p:nvPr>
            <p:ph type="sldNum" sz="quarter" idx="10"/>
          </p:nvPr>
        </p:nvSpPr>
        <p:spPr/>
        <p:txBody>
          <a:bodyPr/>
          <a:lstStyle/>
          <a:p>
            <a:fld id="{D15BFBBD-89D8-4B78-A026-79BCFA49D27F}" type="slidenum">
              <a:rPr lang="en-US" smtClean="0"/>
              <a:t>2</a:t>
            </a:fld>
            <a:endParaRPr lang="en-US"/>
          </a:p>
        </p:txBody>
      </p:sp>
    </p:spTree>
    <p:extLst>
      <p:ext uri="{BB962C8B-B14F-4D97-AF65-F5344CB8AC3E}">
        <p14:creationId xmlns:p14="http://schemas.microsoft.com/office/powerpoint/2010/main" val="27140118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new machine promises a larger NPV of 162585.26 as compared to the NPV of the old machine of 135891.21</a:t>
            </a:r>
          </a:p>
          <a:p>
            <a:r>
              <a:rPr lang="en-US" dirty="0">
                <a:latin typeface="Times New Roman" panose="02020603050405020304" pitchFamily="18" charset="0"/>
                <a:cs typeface="Times New Roman" panose="02020603050405020304" pitchFamily="18" charset="0"/>
              </a:rPr>
              <a:t>However if the operating cash flows were to be considered I would recommend that the firm retains the present machine since it has lower operating cost which are acceptable for any firm.</a:t>
            </a:r>
          </a:p>
        </p:txBody>
      </p:sp>
      <p:sp>
        <p:nvSpPr>
          <p:cNvPr id="4" name="Slide Number Placeholder 3"/>
          <p:cNvSpPr>
            <a:spLocks noGrp="1"/>
          </p:cNvSpPr>
          <p:nvPr>
            <p:ph type="sldNum" sz="quarter" idx="10"/>
          </p:nvPr>
        </p:nvSpPr>
        <p:spPr/>
        <p:txBody>
          <a:bodyPr/>
          <a:lstStyle/>
          <a:p>
            <a:fld id="{D15BFBBD-89D8-4B78-A026-79BCFA49D27F}" type="slidenum">
              <a:rPr lang="en-US" smtClean="0"/>
              <a:t>11</a:t>
            </a:fld>
            <a:endParaRPr lang="en-US"/>
          </a:p>
        </p:txBody>
      </p:sp>
    </p:spTree>
    <p:extLst>
      <p:ext uri="{BB962C8B-B14F-4D97-AF65-F5344CB8AC3E}">
        <p14:creationId xmlns:p14="http://schemas.microsoft.com/office/powerpoint/2010/main" val="7785493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Based on question</a:t>
            </a:r>
            <a:r>
              <a:rPr lang="en-US" baseline="0" dirty="0">
                <a:latin typeface="Times New Roman" panose="02020603050405020304" pitchFamily="18" charset="0"/>
                <a:cs typeface="Times New Roman" panose="02020603050405020304" pitchFamily="18" charset="0"/>
              </a:rPr>
              <a:t> 2 we recommend the purchase of the new machine for the firm.</a:t>
            </a: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5BFBBD-89D8-4B78-A026-79BCFA49D27F}" type="slidenum">
              <a:rPr lang="en-US" smtClean="0"/>
              <a:t>12</a:t>
            </a:fld>
            <a:endParaRPr lang="en-US"/>
          </a:p>
        </p:txBody>
      </p:sp>
    </p:spTree>
    <p:extLst>
      <p:ext uri="{BB962C8B-B14F-4D97-AF65-F5344CB8AC3E}">
        <p14:creationId xmlns:p14="http://schemas.microsoft.com/office/powerpoint/2010/main" val="19595216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u="none" kern="1200" dirty="0">
                <a:solidFill>
                  <a:schemeClr val="tx1"/>
                </a:solidFill>
                <a:effectLst/>
                <a:latin typeface="Times New Roman" panose="02020603050405020304" pitchFamily="18" charset="0"/>
                <a:ea typeface="+mn-ea"/>
                <a:cs typeface="Times New Roman" panose="02020603050405020304" pitchFamily="18" charset="0"/>
              </a:rPr>
              <a:t>Informed consent</a:t>
            </a:r>
            <a:endParaRPr lang="en-US" sz="1200" u="none" kern="1200" dirty="0">
              <a:solidFill>
                <a:schemeClr val="tx1"/>
              </a:solidFill>
              <a:effectLst/>
              <a:latin typeface="Times New Roman" panose="02020603050405020304" pitchFamily="18" charset="0"/>
              <a:ea typeface="+mn-ea"/>
              <a:cs typeface="Times New Roman" panose="02020603050405020304" pitchFamily="18" charset="0"/>
            </a:endParaRPr>
          </a:p>
          <a:p>
            <a:r>
              <a:rPr lang="en-US" sz="1200" kern="1200" dirty="0">
                <a:solidFill>
                  <a:schemeClr val="tx1"/>
                </a:solidFill>
                <a:effectLst/>
                <a:latin typeface="Times New Roman" panose="02020603050405020304" pitchFamily="18" charset="0"/>
                <a:ea typeface="+mn-ea"/>
                <a:cs typeface="Times New Roman" panose="02020603050405020304" pitchFamily="18" charset="0"/>
              </a:rPr>
              <a:t>The key moral issue in doing investigate is educated assent. "It implies that an individual gives his assent intentionally, cleverly, willfully, and in a plain and show way," says Armiger.</a:t>
            </a:r>
          </a:p>
          <a:p>
            <a:r>
              <a:rPr lang="en-US" sz="1200" b="1" kern="1200" dirty="0">
                <a:solidFill>
                  <a:schemeClr val="tx1"/>
                </a:solidFill>
                <a:effectLst/>
                <a:latin typeface="Times New Roman" panose="02020603050405020304" pitchFamily="18" charset="0"/>
                <a:ea typeface="+mn-ea"/>
                <a:cs typeface="Times New Roman" panose="02020603050405020304" pitchFamily="18" charset="0"/>
              </a:rPr>
              <a:t>Beneficence- Do not harm</a:t>
            </a:r>
          </a:p>
          <a:p>
            <a:r>
              <a:rPr lang="en-US" sz="1200" kern="1200" dirty="0">
                <a:solidFill>
                  <a:schemeClr val="tx1"/>
                </a:solidFill>
                <a:effectLst/>
                <a:latin typeface="Times New Roman" panose="02020603050405020304" pitchFamily="18" charset="0"/>
                <a:ea typeface="+mn-ea"/>
                <a:cs typeface="Times New Roman" panose="02020603050405020304" pitchFamily="18" charset="0"/>
              </a:rPr>
              <a:t>Beauchamp and Childress have written a new book about their experiences in the public service. The book is called "The Truth Behind The Story" by David Childress.</a:t>
            </a:r>
          </a:p>
          <a:p>
            <a:pPr marL="0" marR="0" indent="0" algn="l" defTabSz="914400" rtl="0" eaLnBrk="1" fontAlgn="auto" latinLnBrk="0" hangingPunct="1">
              <a:lnSpc>
                <a:spcPct val="100000"/>
              </a:lnSpc>
              <a:spcBef>
                <a:spcPts val="0"/>
              </a:spcBef>
              <a:spcAft>
                <a:spcPts val="0"/>
              </a:spcAft>
              <a:buClrTx/>
              <a:buSzTx/>
              <a:buFontTx/>
              <a:buNone/>
              <a:tabLst/>
              <a:defRPr/>
            </a:pPr>
            <a:r>
              <a:rPr lang="en-US" b="1" dirty="0">
                <a:latin typeface="Times New Roman" panose="02020603050405020304" pitchFamily="18" charset="0"/>
                <a:cs typeface="Times New Roman" panose="02020603050405020304" pitchFamily="18" charset="0"/>
              </a:rPr>
              <a:t>Respect for anonymity and confidentiality</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Times New Roman" panose="02020603050405020304" pitchFamily="18" charset="0"/>
                <a:ea typeface="+mn-ea"/>
                <a:cs typeface="Times New Roman" panose="02020603050405020304" pitchFamily="18" charset="0"/>
              </a:rPr>
              <a:t>The rights to advantage, regard for respect, and loyalty are completely interwoven with the subject of classification and obscurity (</a:t>
            </a:r>
            <a:r>
              <a:rPr lang="en-US" sz="1200" kern="1200" dirty="0" err="1">
                <a:solidFill>
                  <a:schemeClr val="tx1"/>
                </a:solidFill>
                <a:effectLst/>
                <a:latin typeface="Times New Roman" panose="02020603050405020304" pitchFamily="18" charset="0"/>
                <a:ea typeface="+mn-ea"/>
                <a:cs typeface="Times New Roman" panose="02020603050405020304" pitchFamily="18" charset="0"/>
              </a:rPr>
              <a:t>Taleb</a:t>
            </a:r>
            <a:r>
              <a:rPr lang="en-US" sz="1200" kern="1200" dirty="0">
                <a:solidFill>
                  <a:schemeClr val="tx1"/>
                </a:solidFill>
                <a:effectLst/>
                <a:latin typeface="Times New Roman" panose="02020603050405020304" pitchFamily="18" charset="0"/>
                <a:ea typeface="+mn-ea"/>
                <a:cs typeface="Times New Roman" panose="02020603050405020304" pitchFamily="18" charset="0"/>
              </a:rPr>
              <a:t>, et al, 2021 pp78). At the point when the subject's character can't be connected to individual reactions, as indicated by the ANA, namelessness is shielded. </a:t>
            </a:r>
          </a:p>
          <a:p>
            <a:pPr marL="0" marR="0" indent="0" algn="l" defTabSz="914400" rtl="0" eaLnBrk="1" fontAlgn="auto" latinLnBrk="0" hangingPunct="1">
              <a:lnSpc>
                <a:spcPct val="100000"/>
              </a:lnSpc>
              <a:spcBef>
                <a:spcPts val="0"/>
              </a:spcBef>
              <a:spcAft>
                <a:spcPts val="0"/>
              </a:spcAft>
              <a:buClrTx/>
              <a:buSzTx/>
              <a:buFontTx/>
              <a:buNone/>
              <a:tabLst/>
              <a:defRPr/>
            </a:pPr>
            <a:r>
              <a:rPr lang="en-US" b="1" dirty="0">
                <a:latin typeface="Times New Roman" panose="02020603050405020304" pitchFamily="18" charset="0"/>
                <a:cs typeface="Times New Roman" panose="02020603050405020304" pitchFamily="18" charset="0"/>
              </a:rPr>
              <a:t>Skills of the researcher</a:t>
            </a:r>
          </a:p>
          <a:p>
            <a:pPr marL="0" marR="0" indent="0" algn="l" defTabSz="914400" rtl="0" eaLnBrk="1" fontAlgn="auto" latinLnBrk="0" hangingPunct="1">
              <a:lnSpc>
                <a:spcPct val="100000"/>
              </a:lnSpc>
              <a:spcBef>
                <a:spcPts val="0"/>
              </a:spcBef>
              <a:spcAft>
                <a:spcPts val="0"/>
              </a:spcAft>
              <a:buClrTx/>
              <a:buSzTx/>
              <a:buFontTx/>
              <a:buNone/>
              <a:tabLst/>
              <a:defRPr/>
            </a:pPr>
            <a:r>
              <a:rPr lang="en-US" b="0" dirty="0">
                <a:latin typeface="Times New Roman" panose="02020603050405020304" pitchFamily="18" charset="0"/>
                <a:cs typeface="Times New Roman" panose="02020603050405020304" pitchFamily="18" charset="0"/>
              </a:rPr>
              <a:t>Nursing researchers should be aware of their own personal limitations, according to the Royal College of Nurses , says </a:t>
            </a:r>
            <a:r>
              <a:rPr lang="en-US" b="0" dirty="0" err="1">
                <a:latin typeface="Times New Roman" panose="02020603050405020304" pitchFamily="18" charset="0"/>
                <a:cs typeface="Times New Roman" panose="02020603050405020304" pitchFamily="18" charset="0"/>
              </a:rPr>
              <a:t>Dr</a:t>
            </a:r>
            <a:r>
              <a:rPr lang="en-US" b="0" dirty="0">
                <a:latin typeface="Times New Roman" panose="02020603050405020304" pitchFamily="18" charset="0"/>
                <a:cs typeface="Times New Roman" panose="02020603050405020304" pitchFamily="18" charset="0"/>
              </a:rPr>
              <a:t> </a:t>
            </a:r>
            <a:r>
              <a:rPr lang="en-US" b="0" dirty="0" err="1">
                <a:latin typeface="Times New Roman" panose="02020603050405020304" pitchFamily="18" charset="0"/>
                <a:cs typeface="Times New Roman" panose="02020603050405020304" pitchFamily="18" charset="0"/>
              </a:rPr>
              <a:t>Jameton</a:t>
            </a:r>
            <a:r>
              <a:rPr lang="en-US" b="0" dirty="0">
                <a:latin typeface="Times New Roman" panose="02020603050405020304" pitchFamily="18" charset="0"/>
                <a:cs typeface="Times New Roman" panose="02020603050405020304" pitchFamily="18" charset="0"/>
              </a:rPr>
              <a:t> O'Connor. The is a professional body for nurses and midwives in the. Research should be supervised by a coach.</a:t>
            </a:r>
          </a:p>
          <a:p>
            <a:pPr marL="0" marR="0" indent="0" algn="l" defTabSz="914400" rtl="0" eaLnBrk="1" fontAlgn="auto" latinLnBrk="0" hangingPunct="1">
              <a:lnSpc>
                <a:spcPct val="100000"/>
              </a:lnSpc>
              <a:spcBef>
                <a:spcPts val="0"/>
              </a:spcBef>
              <a:spcAft>
                <a:spcPts val="0"/>
              </a:spcAft>
              <a:buClrTx/>
              <a:buSzTx/>
              <a:buFontTx/>
              <a:buNone/>
              <a:tabLst/>
              <a:defRPr/>
            </a:pPr>
            <a:endParaRPr lang="en-US" b="1" dirty="0">
              <a:latin typeface="Times New Roman" panose="02020603050405020304" pitchFamily="18" charset="0"/>
              <a:cs typeface="Times New Roman" panose="02020603050405020304" pitchFamily="18" charset="0"/>
            </a:endParaRPr>
          </a:p>
          <a:p>
            <a:endParaRPr lang="en-US" sz="1200" kern="1200" dirty="0">
              <a:solidFill>
                <a:schemeClr val="tx1"/>
              </a:solidFill>
              <a:effectLst/>
              <a:latin typeface="Times New Roman" panose="02020603050405020304" pitchFamily="18" charset="0"/>
              <a:ea typeface="+mn-ea"/>
              <a:cs typeface="Times New Roman" panose="02020603050405020304" pitchFamily="18" charset="0"/>
            </a:endParaRPr>
          </a:p>
          <a:p>
            <a:endParaRPr lang="en-US" sz="1200" kern="1200" dirty="0">
              <a:solidFill>
                <a:schemeClr val="tx1"/>
              </a:solidFill>
              <a:effectLst/>
              <a:latin typeface="Times New Roman" panose="02020603050405020304" pitchFamily="18" charset="0"/>
              <a:ea typeface="+mn-ea"/>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D15BFBBD-89D8-4B78-A026-79BCFA49D27F}" type="slidenum">
              <a:rPr lang="en-US" smtClean="0"/>
              <a:t>3</a:t>
            </a:fld>
            <a:endParaRPr lang="en-US"/>
          </a:p>
        </p:txBody>
      </p:sp>
    </p:spTree>
    <p:extLst>
      <p:ext uri="{BB962C8B-B14F-4D97-AF65-F5344CB8AC3E}">
        <p14:creationId xmlns:p14="http://schemas.microsoft.com/office/powerpoint/2010/main" val="18930779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Australia, the Corporations Act Section 181 obliges chiefs and other corporate officials to practice their forces and release their obligations. Financial backer regard has consistently been connected with short-termism and a negligence of more broad corporate commitments considering a genuine worry for ensured advantage extension.</a:t>
            </a:r>
          </a:p>
        </p:txBody>
      </p:sp>
      <p:sp>
        <p:nvSpPr>
          <p:cNvPr id="4" name="Slide Number Placeholder 3"/>
          <p:cNvSpPr>
            <a:spLocks noGrp="1"/>
          </p:cNvSpPr>
          <p:nvPr>
            <p:ph type="sldNum" sz="quarter" idx="10"/>
          </p:nvPr>
        </p:nvSpPr>
        <p:spPr/>
        <p:txBody>
          <a:bodyPr/>
          <a:lstStyle/>
          <a:p>
            <a:fld id="{D15BFBBD-89D8-4B78-A026-79BCFA49D27F}" type="slidenum">
              <a:rPr lang="en-US" smtClean="0"/>
              <a:t>4</a:t>
            </a:fld>
            <a:endParaRPr lang="en-US"/>
          </a:p>
        </p:txBody>
      </p:sp>
    </p:spTree>
    <p:extLst>
      <p:ext uri="{BB962C8B-B14F-4D97-AF65-F5344CB8AC3E}">
        <p14:creationId xmlns:p14="http://schemas.microsoft.com/office/powerpoint/2010/main" val="35307736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Financial services royal commission had a huge impact on the sector two years ago. Reforms resulting from the royal commission on elderly care will be similarly significant. The governance, risk, and compliance duties of aged care boards are likely to be greatly reinforced as a result.</a:t>
            </a:r>
          </a:p>
        </p:txBody>
      </p:sp>
      <p:sp>
        <p:nvSpPr>
          <p:cNvPr id="4" name="Slide Number Placeholder 3"/>
          <p:cNvSpPr>
            <a:spLocks noGrp="1"/>
          </p:cNvSpPr>
          <p:nvPr>
            <p:ph type="sldNum" sz="quarter" idx="10"/>
          </p:nvPr>
        </p:nvSpPr>
        <p:spPr/>
        <p:txBody>
          <a:bodyPr/>
          <a:lstStyle/>
          <a:p>
            <a:fld id="{D15BFBBD-89D8-4B78-A026-79BCFA49D27F}" type="slidenum">
              <a:rPr lang="en-US" smtClean="0"/>
              <a:t>5</a:t>
            </a:fld>
            <a:endParaRPr lang="en-US"/>
          </a:p>
        </p:txBody>
      </p:sp>
    </p:spTree>
    <p:extLst>
      <p:ext uri="{BB962C8B-B14F-4D97-AF65-F5344CB8AC3E}">
        <p14:creationId xmlns:p14="http://schemas.microsoft.com/office/powerpoint/2010/main" val="40576186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initial investment according to the firm is 149700</a:t>
            </a:r>
          </a:p>
        </p:txBody>
      </p:sp>
      <p:sp>
        <p:nvSpPr>
          <p:cNvPr id="4" name="Slide Number Placeholder 3"/>
          <p:cNvSpPr>
            <a:spLocks noGrp="1"/>
          </p:cNvSpPr>
          <p:nvPr>
            <p:ph type="sldNum" sz="quarter" idx="10"/>
          </p:nvPr>
        </p:nvSpPr>
        <p:spPr/>
        <p:txBody>
          <a:bodyPr/>
          <a:lstStyle/>
          <a:p>
            <a:fld id="{D15BFBBD-89D8-4B78-A026-79BCFA49D27F}" type="slidenum">
              <a:rPr lang="en-US" smtClean="0"/>
              <a:t>6</a:t>
            </a:fld>
            <a:endParaRPr lang="en-US"/>
          </a:p>
        </p:txBody>
      </p:sp>
    </p:spTree>
    <p:extLst>
      <p:ext uri="{BB962C8B-B14F-4D97-AF65-F5344CB8AC3E}">
        <p14:creationId xmlns:p14="http://schemas.microsoft.com/office/powerpoint/2010/main" val="26489211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depreciation amount for the current machine of the firm in each year is 10000</a:t>
            </a:r>
          </a:p>
        </p:txBody>
      </p:sp>
      <p:sp>
        <p:nvSpPr>
          <p:cNvPr id="4" name="Slide Number Placeholder 3"/>
          <p:cNvSpPr>
            <a:spLocks noGrp="1"/>
          </p:cNvSpPr>
          <p:nvPr>
            <p:ph type="sldNum" sz="quarter" idx="10"/>
          </p:nvPr>
        </p:nvSpPr>
        <p:spPr/>
        <p:txBody>
          <a:bodyPr/>
          <a:lstStyle/>
          <a:p>
            <a:fld id="{D15BFBBD-89D8-4B78-A026-79BCFA49D27F}" type="slidenum">
              <a:rPr lang="en-US" smtClean="0"/>
              <a:t>7</a:t>
            </a:fld>
            <a:endParaRPr lang="en-US"/>
          </a:p>
        </p:txBody>
      </p:sp>
    </p:spTree>
    <p:extLst>
      <p:ext uri="{BB962C8B-B14F-4D97-AF65-F5344CB8AC3E}">
        <p14:creationId xmlns:p14="http://schemas.microsoft.com/office/powerpoint/2010/main" val="14179299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depreciation schedule for the new machine in each year is 25140s</a:t>
            </a:r>
          </a:p>
        </p:txBody>
      </p:sp>
      <p:sp>
        <p:nvSpPr>
          <p:cNvPr id="4" name="Slide Number Placeholder 3"/>
          <p:cNvSpPr>
            <a:spLocks noGrp="1"/>
          </p:cNvSpPr>
          <p:nvPr>
            <p:ph type="sldNum" sz="quarter" idx="10"/>
          </p:nvPr>
        </p:nvSpPr>
        <p:spPr/>
        <p:txBody>
          <a:bodyPr/>
          <a:lstStyle/>
          <a:p>
            <a:fld id="{D15BFBBD-89D8-4B78-A026-79BCFA49D27F}" type="slidenum">
              <a:rPr lang="en-US" smtClean="0"/>
              <a:t>8</a:t>
            </a:fld>
            <a:endParaRPr lang="en-US"/>
          </a:p>
        </p:txBody>
      </p:sp>
    </p:spTree>
    <p:extLst>
      <p:ext uri="{BB962C8B-B14F-4D97-AF65-F5344CB8AC3E}">
        <p14:creationId xmlns:p14="http://schemas.microsoft.com/office/powerpoint/2010/main" val="39663823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terminal cash flow is 644099.4</a:t>
            </a:r>
          </a:p>
        </p:txBody>
      </p:sp>
      <p:sp>
        <p:nvSpPr>
          <p:cNvPr id="4" name="Slide Number Placeholder 3"/>
          <p:cNvSpPr>
            <a:spLocks noGrp="1"/>
          </p:cNvSpPr>
          <p:nvPr>
            <p:ph type="sldNum" sz="quarter" idx="10"/>
          </p:nvPr>
        </p:nvSpPr>
        <p:spPr/>
        <p:txBody>
          <a:bodyPr/>
          <a:lstStyle/>
          <a:p>
            <a:fld id="{D15BFBBD-89D8-4B78-A026-79BCFA49D27F}" type="slidenum">
              <a:rPr lang="en-US" smtClean="0"/>
              <a:t>9</a:t>
            </a:fld>
            <a:endParaRPr lang="en-US"/>
          </a:p>
        </p:txBody>
      </p:sp>
    </p:spTree>
    <p:extLst>
      <p:ext uri="{BB962C8B-B14F-4D97-AF65-F5344CB8AC3E}">
        <p14:creationId xmlns:p14="http://schemas.microsoft.com/office/powerpoint/2010/main" val="6345160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NPV for</a:t>
            </a:r>
            <a:r>
              <a:rPr lang="en-US" baseline="0" dirty="0"/>
              <a:t> the current machine is 135891.2</a:t>
            </a:r>
          </a:p>
          <a:p>
            <a:r>
              <a:rPr lang="en-US" baseline="0" dirty="0"/>
              <a:t>NPV fir the new machine is 162585.3</a:t>
            </a:r>
          </a:p>
          <a:p>
            <a:r>
              <a:rPr lang="en-US" dirty="0"/>
              <a:t>IRR is -0.09</a:t>
            </a:r>
          </a:p>
        </p:txBody>
      </p:sp>
      <p:sp>
        <p:nvSpPr>
          <p:cNvPr id="4" name="Slide Number Placeholder 3"/>
          <p:cNvSpPr>
            <a:spLocks noGrp="1"/>
          </p:cNvSpPr>
          <p:nvPr>
            <p:ph type="sldNum" sz="quarter" idx="10"/>
          </p:nvPr>
        </p:nvSpPr>
        <p:spPr/>
        <p:txBody>
          <a:bodyPr/>
          <a:lstStyle/>
          <a:p>
            <a:fld id="{D15BFBBD-89D8-4B78-A026-79BCFA49D27F}" type="slidenum">
              <a:rPr lang="en-US" smtClean="0"/>
              <a:t>10</a:t>
            </a:fld>
            <a:endParaRPr lang="en-US"/>
          </a:p>
        </p:txBody>
      </p:sp>
    </p:spTree>
    <p:extLst>
      <p:ext uri="{BB962C8B-B14F-4D97-AF65-F5344CB8AC3E}">
        <p14:creationId xmlns:p14="http://schemas.microsoft.com/office/powerpoint/2010/main" val="148569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8D408C9-7604-476E-8BE6-4AA9151654F4}" type="datetimeFigureOut">
              <a:rPr lang="en-US" smtClean="0"/>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2D429B-3C5D-4E31-83A6-E4BF5149A1FE}" type="slidenum">
              <a:rPr lang="en-US" smtClean="0"/>
              <a:t>‹#›</a:t>
            </a:fld>
            <a:endParaRPr lang="en-US"/>
          </a:p>
        </p:txBody>
      </p:sp>
    </p:spTree>
    <p:extLst>
      <p:ext uri="{BB962C8B-B14F-4D97-AF65-F5344CB8AC3E}">
        <p14:creationId xmlns:p14="http://schemas.microsoft.com/office/powerpoint/2010/main" val="2123994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D408C9-7604-476E-8BE6-4AA9151654F4}" type="datetimeFigureOut">
              <a:rPr lang="en-US" smtClean="0"/>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2D429B-3C5D-4E31-83A6-E4BF5149A1FE}" type="slidenum">
              <a:rPr lang="en-US" smtClean="0"/>
              <a:t>‹#›</a:t>
            </a:fld>
            <a:endParaRPr lang="en-US"/>
          </a:p>
        </p:txBody>
      </p:sp>
    </p:spTree>
    <p:extLst>
      <p:ext uri="{BB962C8B-B14F-4D97-AF65-F5344CB8AC3E}">
        <p14:creationId xmlns:p14="http://schemas.microsoft.com/office/powerpoint/2010/main" val="887102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D408C9-7604-476E-8BE6-4AA9151654F4}" type="datetimeFigureOut">
              <a:rPr lang="en-US" smtClean="0"/>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2D429B-3C5D-4E31-83A6-E4BF5149A1F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749302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D408C9-7604-476E-8BE6-4AA9151654F4}" type="datetimeFigureOut">
              <a:rPr lang="en-US" smtClean="0"/>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2D429B-3C5D-4E31-83A6-E4BF5149A1FE}" type="slidenum">
              <a:rPr lang="en-US" smtClean="0"/>
              <a:t>‹#›</a:t>
            </a:fld>
            <a:endParaRPr lang="en-US"/>
          </a:p>
        </p:txBody>
      </p:sp>
    </p:spTree>
    <p:extLst>
      <p:ext uri="{BB962C8B-B14F-4D97-AF65-F5344CB8AC3E}">
        <p14:creationId xmlns:p14="http://schemas.microsoft.com/office/powerpoint/2010/main" val="15411841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D408C9-7604-476E-8BE6-4AA9151654F4}" type="datetimeFigureOut">
              <a:rPr lang="en-US" smtClean="0"/>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2D429B-3C5D-4E31-83A6-E4BF5149A1F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633472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D408C9-7604-476E-8BE6-4AA9151654F4}" type="datetimeFigureOut">
              <a:rPr lang="en-US" smtClean="0"/>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2D429B-3C5D-4E31-83A6-E4BF5149A1FE}" type="slidenum">
              <a:rPr lang="en-US" smtClean="0"/>
              <a:t>‹#›</a:t>
            </a:fld>
            <a:endParaRPr lang="en-US"/>
          </a:p>
        </p:txBody>
      </p:sp>
    </p:spTree>
    <p:extLst>
      <p:ext uri="{BB962C8B-B14F-4D97-AF65-F5344CB8AC3E}">
        <p14:creationId xmlns:p14="http://schemas.microsoft.com/office/powerpoint/2010/main" val="7769971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D408C9-7604-476E-8BE6-4AA9151654F4}" type="datetimeFigureOut">
              <a:rPr lang="en-US" smtClean="0"/>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2D429B-3C5D-4E31-83A6-E4BF5149A1FE}" type="slidenum">
              <a:rPr lang="en-US" smtClean="0"/>
              <a:t>‹#›</a:t>
            </a:fld>
            <a:endParaRPr lang="en-US"/>
          </a:p>
        </p:txBody>
      </p:sp>
    </p:spTree>
    <p:extLst>
      <p:ext uri="{BB962C8B-B14F-4D97-AF65-F5344CB8AC3E}">
        <p14:creationId xmlns:p14="http://schemas.microsoft.com/office/powerpoint/2010/main" val="6988588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D408C9-7604-476E-8BE6-4AA9151654F4}" type="datetimeFigureOut">
              <a:rPr lang="en-US" smtClean="0"/>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2D429B-3C5D-4E31-83A6-E4BF5149A1FE}" type="slidenum">
              <a:rPr lang="en-US" smtClean="0"/>
              <a:t>‹#›</a:t>
            </a:fld>
            <a:endParaRPr lang="en-US"/>
          </a:p>
        </p:txBody>
      </p:sp>
    </p:spTree>
    <p:extLst>
      <p:ext uri="{BB962C8B-B14F-4D97-AF65-F5344CB8AC3E}">
        <p14:creationId xmlns:p14="http://schemas.microsoft.com/office/powerpoint/2010/main" val="826693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D408C9-7604-476E-8BE6-4AA9151654F4}" type="datetimeFigureOut">
              <a:rPr lang="en-US" smtClean="0"/>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2D429B-3C5D-4E31-83A6-E4BF5149A1FE}" type="slidenum">
              <a:rPr lang="en-US" smtClean="0"/>
              <a:t>‹#›</a:t>
            </a:fld>
            <a:endParaRPr lang="en-US"/>
          </a:p>
        </p:txBody>
      </p:sp>
    </p:spTree>
    <p:extLst>
      <p:ext uri="{BB962C8B-B14F-4D97-AF65-F5344CB8AC3E}">
        <p14:creationId xmlns:p14="http://schemas.microsoft.com/office/powerpoint/2010/main" val="2236667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D408C9-7604-476E-8BE6-4AA9151654F4}" type="datetimeFigureOut">
              <a:rPr lang="en-US" smtClean="0"/>
              <a:t>6/19/2021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2D429B-3C5D-4E31-83A6-E4BF5149A1FE}" type="slidenum">
              <a:rPr lang="en-US" smtClean="0"/>
              <a:t>‹#›</a:t>
            </a:fld>
            <a:endParaRPr lang="en-US"/>
          </a:p>
        </p:txBody>
      </p:sp>
    </p:spTree>
    <p:extLst>
      <p:ext uri="{BB962C8B-B14F-4D97-AF65-F5344CB8AC3E}">
        <p14:creationId xmlns:p14="http://schemas.microsoft.com/office/powerpoint/2010/main" val="3206268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8D408C9-7604-476E-8BE6-4AA9151654F4}" type="datetimeFigureOut">
              <a:rPr lang="en-US" smtClean="0"/>
              <a:t>6/19/2021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2D429B-3C5D-4E31-83A6-E4BF5149A1FE}" type="slidenum">
              <a:rPr lang="en-US" smtClean="0"/>
              <a:t>‹#›</a:t>
            </a:fld>
            <a:endParaRPr lang="en-US"/>
          </a:p>
        </p:txBody>
      </p:sp>
    </p:spTree>
    <p:extLst>
      <p:ext uri="{BB962C8B-B14F-4D97-AF65-F5344CB8AC3E}">
        <p14:creationId xmlns:p14="http://schemas.microsoft.com/office/powerpoint/2010/main" val="2848285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8D408C9-7604-476E-8BE6-4AA9151654F4}" type="datetimeFigureOut">
              <a:rPr lang="en-US" smtClean="0"/>
              <a:t>6/19/2021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2D429B-3C5D-4E31-83A6-E4BF5149A1FE}" type="slidenum">
              <a:rPr lang="en-US" smtClean="0"/>
              <a:t>‹#›</a:t>
            </a:fld>
            <a:endParaRPr lang="en-US"/>
          </a:p>
        </p:txBody>
      </p:sp>
    </p:spTree>
    <p:extLst>
      <p:ext uri="{BB962C8B-B14F-4D97-AF65-F5344CB8AC3E}">
        <p14:creationId xmlns:p14="http://schemas.microsoft.com/office/powerpoint/2010/main" val="2361068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8D408C9-7604-476E-8BE6-4AA9151654F4}" type="datetimeFigureOut">
              <a:rPr lang="en-US" smtClean="0"/>
              <a:t>6/19/2021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2D429B-3C5D-4E31-83A6-E4BF5149A1FE}" type="slidenum">
              <a:rPr lang="en-US" smtClean="0"/>
              <a:t>‹#›</a:t>
            </a:fld>
            <a:endParaRPr lang="en-US"/>
          </a:p>
        </p:txBody>
      </p:sp>
    </p:spTree>
    <p:extLst>
      <p:ext uri="{BB962C8B-B14F-4D97-AF65-F5344CB8AC3E}">
        <p14:creationId xmlns:p14="http://schemas.microsoft.com/office/powerpoint/2010/main" val="317637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D408C9-7604-476E-8BE6-4AA9151654F4}" type="datetimeFigureOut">
              <a:rPr lang="en-US" smtClean="0"/>
              <a:t>6/19/2021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2D429B-3C5D-4E31-83A6-E4BF5149A1FE}" type="slidenum">
              <a:rPr lang="en-US" smtClean="0"/>
              <a:t>‹#›</a:t>
            </a:fld>
            <a:endParaRPr lang="en-US"/>
          </a:p>
        </p:txBody>
      </p:sp>
    </p:spTree>
    <p:extLst>
      <p:ext uri="{BB962C8B-B14F-4D97-AF65-F5344CB8AC3E}">
        <p14:creationId xmlns:p14="http://schemas.microsoft.com/office/powerpoint/2010/main" val="3061918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8D408C9-7604-476E-8BE6-4AA9151654F4}" type="datetimeFigureOut">
              <a:rPr lang="en-US" smtClean="0"/>
              <a:t>6/19/2021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2D429B-3C5D-4E31-83A6-E4BF5149A1FE}" type="slidenum">
              <a:rPr lang="en-US" smtClean="0"/>
              <a:t>‹#›</a:t>
            </a:fld>
            <a:endParaRPr lang="en-US"/>
          </a:p>
        </p:txBody>
      </p:sp>
    </p:spTree>
    <p:extLst>
      <p:ext uri="{BB962C8B-B14F-4D97-AF65-F5344CB8AC3E}">
        <p14:creationId xmlns:p14="http://schemas.microsoft.com/office/powerpoint/2010/main" val="1319882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2D429B-3C5D-4E31-83A6-E4BF5149A1FE}" type="slidenum">
              <a:rPr lang="en-US" smtClean="0"/>
              <a:t>‹#›</a:t>
            </a:fld>
            <a:endParaRPr lang="en-US"/>
          </a:p>
        </p:txBody>
      </p:sp>
      <p:sp>
        <p:nvSpPr>
          <p:cNvPr id="5" name="Date Placeholder 4"/>
          <p:cNvSpPr>
            <a:spLocks noGrp="1"/>
          </p:cNvSpPr>
          <p:nvPr>
            <p:ph type="dt" sz="half" idx="10"/>
          </p:nvPr>
        </p:nvSpPr>
        <p:spPr/>
        <p:txBody>
          <a:bodyPr/>
          <a:lstStyle/>
          <a:p>
            <a:fld id="{88D408C9-7604-476E-8BE6-4AA9151654F4}" type="datetimeFigureOut">
              <a:rPr lang="en-US" smtClean="0"/>
              <a:t>6/19/2021</a:t>
            </a:fld>
            <a:endParaRPr lang="en-US"/>
          </a:p>
        </p:txBody>
      </p:sp>
    </p:spTree>
    <p:extLst>
      <p:ext uri="{BB962C8B-B14F-4D97-AF65-F5344CB8AC3E}">
        <p14:creationId xmlns:p14="http://schemas.microsoft.com/office/powerpoint/2010/main" val="1784487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8D408C9-7604-476E-8BE6-4AA9151654F4}" type="datetimeFigureOut">
              <a:rPr lang="en-US" smtClean="0"/>
              <a:t>6/19/2021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D2D429B-3C5D-4E31-83A6-E4BF5149A1FE}" type="slidenum">
              <a:rPr lang="en-US" smtClean="0"/>
              <a:t>‹#›</a:t>
            </a:fld>
            <a:endParaRPr lang="en-US"/>
          </a:p>
        </p:txBody>
      </p:sp>
    </p:spTree>
    <p:extLst>
      <p:ext uri="{BB962C8B-B14F-4D97-AF65-F5344CB8AC3E}">
        <p14:creationId xmlns:p14="http://schemas.microsoft.com/office/powerpoint/2010/main" val="1211843427"/>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775820"/>
          </a:xfrm>
        </p:spPr>
        <p:txBody>
          <a:bodyPr>
            <a:normAutofit/>
          </a:bodyPr>
          <a:lstStyle/>
          <a:p>
            <a:r>
              <a:rPr lang="en-US" sz="4400" dirty="0">
                <a:latin typeface="Times New Roman" panose="02020603050405020304" pitchFamily="18" charset="0"/>
                <a:cs typeface="Times New Roman" panose="02020603050405020304" pitchFamily="18" charset="0"/>
              </a:rPr>
              <a:t>BAFN602 Corporate Finance</a:t>
            </a:r>
            <a:br>
              <a:rPr lang="en-US" sz="4400" dirty="0">
                <a:latin typeface="Times New Roman" panose="02020603050405020304" pitchFamily="18" charset="0"/>
                <a:cs typeface="Times New Roman" panose="02020603050405020304" pitchFamily="18" charset="0"/>
              </a:rPr>
            </a:br>
            <a:endParaRPr lang="en-US" sz="44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524000" y="3223647"/>
            <a:ext cx="9144000" cy="2034153"/>
          </a:xfrm>
        </p:spPr>
        <p:txBody>
          <a:bodyPr>
            <a:normAutofit lnSpcReduction="10000"/>
          </a:bodyPr>
          <a:lstStyle/>
          <a:p>
            <a:r>
              <a:rPr lang="en-US" sz="4000" dirty="0">
                <a:latin typeface="Times New Roman" panose="02020603050405020304" pitchFamily="18" charset="0"/>
                <a:cs typeface="Times New Roman" panose="02020603050405020304" pitchFamily="18" charset="0"/>
              </a:rPr>
              <a:t>Students’ name</a:t>
            </a:r>
          </a:p>
          <a:p>
            <a:r>
              <a:rPr lang="en-US" sz="4000" dirty="0">
                <a:latin typeface="Times New Roman" panose="02020603050405020304" pitchFamily="18" charset="0"/>
                <a:cs typeface="Times New Roman" panose="02020603050405020304" pitchFamily="18" charset="0"/>
              </a:rPr>
              <a:t>Institutional affiliations</a:t>
            </a:r>
          </a:p>
          <a:p>
            <a:r>
              <a:rPr lang="en-US" sz="4000" dirty="0">
                <a:latin typeface="Times New Roman" panose="02020603050405020304" pitchFamily="18"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35292176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38385"/>
          </a:xfrm>
        </p:spPr>
        <p:txBody>
          <a:bodyPr>
            <a:normAutofit fontScale="90000"/>
          </a:bodyPr>
          <a:lstStyle/>
          <a:p>
            <a:r>
              <a:rPr lang="en-US" dirty="0">
                <a:latin typeface="Times New Roman" panose="02020603050405020304" pitchFamily="18" charset="0"/>
                <a:cs typeface="Times New Roman" panose="02020603050405020304" pitchFamily="18" charset="0"/>
              </a:rPr>
              <a:t>Question 2 part v</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Net present value for the both machines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73505640"/>
              </p:ext>
            </p:extLst>
          </p:nvPr>
        </p:nvGraphicFramePr>
        <p:xfrm>
          <a:off x="838193" y="1487836"/>
          <a:ext cx="10515606" cy="4943957"/>
        </p:xfrm>
        <a:graphic>
          <a:graphicData uri="http://schemas.openxmlformats.org/drawingml/2006/table">
            <a:tbl>
              <a:tblPr>
                <a:tableStyleId>{5C22544A-7EE6-4342-B048-85BDC9FD1C3A}</a:tableStyleId>
              </a:tblPr>
              <a:tblGrid>
                <a:gridCol w="1752601">
                  <a:extLst>
                    <a:ext uri="{9D8B030D-6E8A-4147-A177-3AD203B41FA5}">
                      <a16:colId xmlns:a16="http://schemas.microsoft.com/office/drawing/2014/main" val="20000"/>
                    </a:ext>
                  </a:extLst>
                </a:gridCol>
                <a:gridCol w="1752601">
                  <a:extLst>
                    <a:ext uri="{9D8B030D-6E8A-4147-A177-3AD203B41FA5}">
                      <a16:colId xmlns:a16="http://schemas.microsoft.com/office/drawing/2014/main" val="20001"/>
                    </a:ext>
                  </a:extLst>
                </a:gridCol>
                <a:gridCol w="1752601">
                  <a:extLst>
                    <a:ext uri="{9D8B030D-6E8A-4147-A177-3AD203B41FA5}">
                      <a16:colId xmlns:a16="http://schemas.microsoft.com/office/drawing/2014/main" val="20002"/>
                    </a:ext>
                  </a:extLst>
                </a:gridCol>
                <a:gridCol w="1752601">
                  <a:extLst>
                    <a:ext uri="{9D8B030D-6E8A-4147-A177-3AD203B41FA5}">
                      <a16:colId xmlns:a16="http://schemas.microsoft.com/office/drawing/2014/main" val="20003"/>
                    </a:ext>
                  </a:extLst>
                </a:gridCol>
                <a:gridCol w="1752601">
                  <a:extLst>
                    <a:ext uri="{9D8B030D-6E8A-4147-A177-3AD203B41FA5}">
                      <a16:colId xmlns:a16="http://schemas.microsoft.com/office/drawing/2014/main" val="20004"/>
                    </a:ext>
                  </a:extLst>
                </a:gridCol>
                <a:gridCol w="1752601">
                  <a:extLst>
                    <a:ext uri="{9D8B030D-6E8A-4147-A177-3AD203B41FA5}">
                      <a16:colId xmlns:a16="http://schemas.microsoft.com/office/drawing/2014/main" val="20005"/>
                    </a:ext>
                  </a:extLst>
                </a:gridCol>
              </a:tblGrid>
              <a:tr h="134745">
                <a:tc gridSpan="5">
                  <a:txBody>
                    <a:bodyPr/>
                    <a:lstStyle/>
                    <a:p>
                      <a:pPr algn="l" fontAlgn="b"/>
                      <a:r>
                        <a:rPr lang="en-US" sz="700" u="none" strike="noStrike">
                          <a:effectLst/>
                        </a:rPr>
                        <a:t>net present value for the current machine</a:t>
                      </a:r>
                      <a:endParaRPr lang="en-US" sz="700" b="0" i="0" u="none" strike="noStrike">
                        <a:solidFill>
                          <a:srgbClr val="000000"/>
                        </a:solidFill>
                        <a:effectLst/>
                        <a:latin typeface="Calibri" panose="020F0502020204030204" pitchFamily="34" charset="0"/>
                      </a:endParaRPr>
                    </a:p>
                  </a:txBody>
                  <a:tcPr marL="5941" marR="5941" marT="5941"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00"/>
                  </a:ext>
                </a:extLst>
              </a:tr>
              <a:tr h="134745">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01"/>
                  </a:ext>
                </a:extLst>
              </a:tr>
              <a:tr h="134745">
                <a:tc>
                  <a:txBody>
                    <a:bodyPr/>
                    <a:lstStyle/>
                    <a:p>
                      <a:pPr algn="l" fontAlgn="b"/>
                      <a:r>
                        <a:rPr lang="en-US" sz="700" u="none" strike="noStrike">
                          <a:effectLst/>
                        </a:rPr>
                        <a:t>year</a:t>
                      </a:r>
                      <a:endParaRPr lang="en-US" sz="700" b="0" i="0" u="none" strike="noStrike">
                        <a:solidFill>
                          <a:srgbClr val="000000"/>
                        </a:solidFill>
                        <a:effectLst/>
                        <a:latin typeface="Calibri" panose="020F0502020204030204" pitchFamily="34" charset="0"/>
                      </a:endParaRPr>
                    </a:p>
                  </a:txBody>
                  <a:tcPr marL="5941" marR="5941" marT="5941" marB="0" anchor="b"/>
                </a:tc>
                <a:tc gridSpan="2">
                  <a:txBody>
                    <a:bodyPr/>
                    <a:lstStyle/>
                    <a:p>
                      <a:pPr algn="l" fontAlgn="b"/>
                      <a:r>
                        <a:rPr lang="en-US" sz="700" u="none" strike="noStrike">
                          <a:effectLst/>
                        </a:rPr>
                        <a:t>cashflows</a:t>
                      </a:r>
                      <a:endParaRPr lang="en-US" sz="700" b="0" i="0" u="none" strike="noStrike">
                        <a:solidFill>
                          <a:srgbClr val="000000"/>
                        </a:solidFill>
                        <a:effectLst/>
                        <a:latin typeface="Calibri" panose="020F0502020204030204" pitchFamily="34" charset="0"/>
                      </a:endParaRPr>
                    </a:p>
                  </a:txBody>
                  <a:tcPr marL="5941" marR="5941" marT="5941" marB="0" anchor="b"/>
                </a:tc>
                <a:tc hMerge="1">
                  <a:txBody>
                    <a:bodyPr/>
                    <a:lstStyle/>
                    <a:p>
                      <a:endParaRPr lang="en-US"/>
                    </a:p>
                  </a:txBody>
                  <a:tcPr/>
                </a:tc>
                <a:tc>
                  <a:txBody>
                    <a:bodyPr/>
                    <a:lstStyle/>
                    <a:p>
                      <a:pPr algn="l" fontAlgn="b"/>
                      <a:r>
                        <a:rPr lang="en-US" sz="700" u="none" strike="noStrike">
                          <a:effectLst/>
                        </a:rPr>
                        <a:t>PVF10%</a:t>
                      </a:r>
                      <a:endParaRPr lang="en-US" sz="700" b="0" i="0" u="none" strike="noStrike">
                        <a:solidFill>
                          <a:srgbClr val="000000"/>
                        </a:solidFill>
                        <a:effectLst/>
                        <a:latin typeface="Calibri" panose="020F0502020204030204" pitchFamily="34" charset="0"/>
                      </a:endParaRPr>
                    </a:p>
                  </a:txBody>
                  <a:tcPr marL="5941" marR="5941" marT="5941" marB="0" anchor="b"/>
                </a:tc>
                <a:tc gridSpan="2">
                  <a:txBody>
                    <a:bodyPr/>
                    <a:lstStyle/>
                    <a:p>
                      <a:pPr algn="l" fontAlgn="b"/>
                      <a:r>
                        <a:rPr lang="en-US" sz="700" u="none" strike="noStrike">
                          <a:effectLst/>
                        </a:rPr>
                        <a:t>present value</a:t>
                      </a:r>
                      <a:endParaRPr lang="en-US" sz="700" b="0" i="0" u="none" strike="noStrike">
                        <a:solidFill>
                          <a:srgbClr val="000000"/>
                        </a:solidFill>
                        <a:effectLst/>
                        <a:latin typeface="Calibri" panose="020F0502020204030204" pitchFamily="34" charset="0"/>
                      </a:endParaRPr>
                    </a:p>
                  </a:txBody>
                  <a:tcPr marL="5941" marR="5941" marT="5941" marB="0" anchor="b"/>
                </a:tc>
                <a:tc hMerge="1">
                  <a:txBody>
                    <a:bodyPr/>
                    <a:lstStyle/>
                    <a:p>
                      <a:endParaRPr lang="en-US"/>
                    </a:p>
                  </a:txBody>
                  <a:tcPr/>
                </a:tc>
                <a:extLst>
                  <a:ext uri="{0D108BD9-81ED-4DB2-BD59-A6C34878D82A}">
                    <a16:rowId xmlns:a16="http://schemas.microsoft.com/office/drawing/2014/main" val="10002"/>
                  </a:ext>
                </a:extLst>
              </a:tr>
              <a:tr h="134745">
                <a:tc>
                  <a:txBody>
                    <a:bodyPr/>
                    <a:lstStyle/>
                    <a:p>
                      <a:pPr algn="r" fontAlgn="b"/>
                      <a:r>
                        <a:rPr lang="en-US" sz="700" u="none" strike="noStrike">
                          <a:effectLst/>
                        </a:rPr>
                        <a:t>0</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120000</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1</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120000</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03"/>
                  </a:ext>
                </a:extLst>
              </a:tr>
              <a:tr h="134745">
                <a:tc>
                  <a:txBody>
                    <a:bodyPr/>
                    <a:lstStyle/>
                    <a:p>
                      <a:pPr algn="r" fontAlgn="b"/>
                      <a:r>
                        <a:rPr lang="en-US" sz="700" u="none" strike="noStrike">
                          <a:effectLst/>
                        </a:rPr>
                        <a:t>1</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67505</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0.9091</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61368.8</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04"/>
                  </a:ext>
                </a:extLst>
              </a:tr>
              <a:tr h="134745">
                <a:tc>
                  <a:txBody>
                    <a:bodyPr/>
                    <a:lstStyle/>
                    <a:p>
                      <a:pPr algn="r" fontAlgn="b"/>
                      <a:r>
                        <a:rPr lang="en-US" sz="700" u="none" strike="noStrike">
                          <a:effectLst/>
                        </a:rPr>
                        <a:t>2</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67505</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0.8264</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55786.13</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05"/>
                  </a:ext>
                </a:extLst>
              </a:tr>
              <a:tr h="134745">
                <a:tc>
                  <a:txBody>
                    <a:bodyPr/>
                    <a:lstStyle/>
                    <a:p>
                      <a:pPr algn="r" fontAlgn="b"/>
                      <a:r>
                        <a:rPr lang="en-US" sz="700" u="none" strike="noStrike">
                          <a:effectLst/>
                        </a:rPr>
                        <a:t>3</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67505</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0.7513</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50716.51</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06"/>
                  </a:ext>
                </a:extLst>
              </a:tr>
              <a:tr h="134745">
                <a:tc>
                  <a:txBody>
                    <a:bodyPr/>
                    <a:lstStyle/>
                    <a:p>
                      <a:pPr algn="r" fontAlgn="b"/>
                      <a:r>
                        <a:rPr lang="en-US" sz="700" u="none" strike="noStrike">
                          <a:effectLst/>
                        </a:rPr>
                        <a:t>4</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67505</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0.683</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46105.92</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07"/>
                  </a:ext>
                </a:extLst>
              </a:tr>
              <a:tr h="134745">
                <a:tc>
                  <a:txBody>
                    <a:bodyPr/>
                    <a:lstStyle/>
                    <a:p>
                      <a:pPr algn="r" fontAlgn="b"/>
                      <a:r>
                        <a:rPr lang="en-US" sz="700" u="none" strike="noStrike">
                          <a:effectLst/>
                        </a:rPr>
                        <a:t>5</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67505</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0.6209</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41913.85</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08"/>
                  </a:ext>
                </a:extLst>
              </a:tr>
              <a:tr h="134745">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09"/>
                  </a:ext>
                </a:extLst>
              </a:tr>
              <a:tr h="134745">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r>
                        <a:rPr lang="en-US" sz="700" u="none" strike="noStrike">
                          <a:effectLst/>
                        </a:rPr>
                        <a:t>NPV</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135891.2</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10"/>
                  </a:ext>
                </a:extLst>
              </a:tr>
              <a:tr h="134745">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11"/>
                  </a:ext>
                </a:extLst>
              </a:tr>
              <a:tr h="134745">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12"/>
                  </a:ext>
                </a:extLst>
              </a:tr>
              <a:tr h="134745">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13"/>
                  </a:ext>
                </a:extLst>
              </a:tr>
              <a:tr h="134745">
                <a:tc gridSpan="4">
                  <a:txBody>
                    <a:bodyPr/>
                    <a:lstStyle/>
                    <a:p>
                      <a:pPr algn="l" fontAlgn="b"/>
                      <a:r>
                        <a:rPr lang="en-US" sz="700" u="none" strike="noStrike">
                          <a:effectLst/>
                        </a:rPr>
                        <a:t>net present value for the new machine</a:t>
                      </a:r>
                      <a:endParaRPr lang="en-US" sz="700" b="0" i="0" u="none" strike="noStrike">
                        <a:solidFill>
                          <a:srgbClr val="000000"/>
                        </a:solidFill>
                        <a:effectLst/>
                        <a:latin typeface="Calibri" panose="020F0502020204030204" pitchFamily="34" charset="0"/>
                      </a:endParaRPr>
                    </a:p>
                  </a:txBody>
                  <a:tcPr marL="5941" marR="5941" marT="5941"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14"/>
                  </a:ext>
                </a:extLst>
              </a:tr>
              <a:tr h="134745">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15"/>
                  </a:ext>
                </a:extLst>
              </a:tr>
              <a:tr h="134745">
                <a:tc>
                  <a:txBody>
                    <a:bodyPr/>
                    <a:lstStyle/>
                    <a:p>
                      <a:pPr algn="l" fontAlgn="b"/>
                      <a:r>
                        <a:rPr lang="en-US" sz="700" u="none" strike="noStrike">
                          <a:effectLst/>
                        </a:rPr>
                        <a:t>year</a:t>
                      </a:r>
                      <a:endParaRPr lang="en-US" sz="700" b="0" i="0" u="none" strike="noStrike">
                        <a:solidFill>
                          <a:srgbClr val="000000"/>
                        </a:solidFill>
                        <a:effectLst/>
                        <a:latin typeface="Calibri" panose="020F0502020204030204" pitchFamily="34" charset="0"/>
                      </a:endParaRPr>
                    </a:p>
                  </a:txBody>
                  <a:tcPr marL="5941" marR="5941" marT="5941" marB="0" anchor="b"/>
                </a:tc>
                <a:tc gridSpan="2">
                  <a:txBody>
                    <a:bodyPr/>
                    <a:lstStyle/>
                    <a:p>
                      <a:pPr algn="l" fontAlgn="b"/>
                      <a:r>
                        <a:rPr lang="en-US" sz="700" u="none" strike="noStrike">
                          <a:effectLst/>
                        </a:rPr>
                        <a:t>cashflows</a:t>
                      </a:r>
                      <a:endParaRPr lang="en-US" sz="700" b="0" i="0" u="none" strike="noStrike">
                        <a:solidFill>
                          <a:srgbClr val="000000"/>
                        </a:solidFill>
                        <a:effectLst/>
                        <a:latin typeface="Calibri" panose="020F0502020204030204" pitchFamily="34" charset="0"/>
                      </a:endParaRPr>
                    </a:p>
                  </a:txBody>
                  <a:tcPr marL="5941" marR="5941" marT="5941" marB="0" anchor="b"/>
                </a:tc>
                <a:tc hMerge="1">
                  <a:txBody>
                    <a:bodyPr/>
                    <a:lstStyle/>
                    <a:p>
                      <a:endParaRPr lang="en-US"/>
                    </a:p>
                  </a:txBody>
                  <a:tcPr/>
                </a:tc>
                <a:tc>
                  <a:txBody>
                    <a:bodyPr/>
                    <a:lstStyle/>
                    <a:p>
                      <a:pPr algn="l" fontAlgn="b"/>
                      <a:r>
                        <a:rPr lang="en-US" sz="700" u="none" strike="noStrike">
                          <a:effectLst/>
                        </a:rPr>
                        <a:t>PVF10%</a:t>
                      </a:r>
                      <a:endParaRPr lang="en-US" sz="700" b="0" i="0" u="none" strike="noStrike">
                        <a:solidFill>
                          <a:srgbClr val="000000"/>
                        </a:solidFill>
                        <a:effectLst/>
                        <a:latin typeface="Calibri" panose="020F0502020204030204" pitchFamily="34" charset="0"/>
                      </a:endParaRPr>
                    </a:p>
                  </a:txBody>
                  <a:tcPr marL="5941" marR="5941" marT="5941" marB="0" anchor="b"/>
                </a:tc>
                <a:tc gridSpan="2">
                  <a:txBody>
                    <a:bodyPr/>
                    <a:lstStyle/>
                    <a:p>
                      <a:pPr algn="l" fontAlgn="b"/>
                      <a:r>
                        <a:rPr lang="en-US" sz="700" u="none" strike="noStrike">
                          <a:effectLst/>
                        </a:rPr>
                        <a:t>present value</a:t>
                      </a:r>
                      <a:endParaRPr lang="en-US" sz="700" b="0" i="0" u="none" strike="noStrike">
                        <a:solidFill>
                          <a:srgbClr val="000000"/>
                        </a:solidFill>
                        <a:effectLst/>
                        <a:latin typeface="Calibri" panose="020F0502020204030204" pitchFamily="34" charset="0"/>
                      </a:endParaRPr>
                    </a:p>
                  </a:txBody>
                  <a:tcPr marL="5941" marR="5941" marT="5941" marB="0" anchor="b"/>
                </a:tc>
                <a:tc hMerge="1">
                  <a:txBody>
                    <a:bodyPr/>
                    <a:lstStyle/>
                    <a:p>
                      <a:endParaRPr lang="en-US"/>
                    </a:p>
                  </a:txBody>
                  <a:tcPr/>
                </a:tc>
                <a:extLst>
                  <a:ext uri="{0D108BD9-81ED-4DB2-BD59-A6C34878D82A}">
                    <a16:rowId xmlns:a16="http://schemas.microsoft.com/office/drawing/2014/main" val="10016"/>
                  </a:ext>
                </a:extLst>
              </a:tr>
              <a:tr h="134745">
                <a:tc>
                  <a:txBody>
                    <a:bodyPr/>
                    <a:lstStyle/>
                    <a:p>
                      <a:pPr algn="r" fontAlgn="b"/>
                      <a:r>
                        <a:rPr lang="en-US" sz="700" u="none" strike="noStrike">
                          <a:effectLst/>
                        </a:rPr>
                        <a:t>0</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160000</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1</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160000</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17"/>
                  </a:ext>
                </a:extLst>
              </a:tr>
              <a:tr h="134745">
                <a:tc>
                  <a:txBody>
                    <a:bodyPr/>
                    <a:lstStyle/>
                    <a:p>
                      <a:pPr algn="r" fontAlgn="b"/>
                      <a:r>
                        <a:rPr lang="en-US" sz="700" u="none" strike="noStrike">
                          <a:effectLst/>
                        </a:rPr>
                        <a:t>1</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78837</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0.9091</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71670.72</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18"/>
                  </a:ext>
                </a:extLst>
              </a:tr>
              <a:tr h="134745">
                <a:tc>
                  <a:txBody>
                    <a:bodyPr/>
                    <a:lstStyle/>
                    <a:p>
                      <a:pPr algn="r" fontAlgn="b"/>
                      <a:r>
                        <a:rPr lang="en-US" sz="700" u="none" strike="noStrike">
                          <a:effectLst/>
                        </a:rPr>
                        <a:t>2</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82232</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0.8264</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67956.52</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19"/>
                  </a:ext>
                </a:extLst>
              </a:tr>
              <a:tr h="134745">
                <a:tc>
                  <a:txBody>
                    <a:bodyPr/>
                    <a:lstStyle/>
                    <a:p>
                      <a:pPr algn="r" fontAlgn="b"/>
                      <a:r>
                        <a:rPr lang="en-US" sz="700" u="none" strike="noStrike">
                          <a:effectLst/>
                        </a:rPr>
                        <a:t>3</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89022</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0.7513</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66882.23</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20"/>
                  </a:ext>
                </a:extLst>
              </a:tr>
              <a:tr h="134745">
                <a:tc>
                  <a:txBody>
                    <a:bodyPr/>
                    <a:lstStyle/>
                    <a:p>
                      <a:pPr algn="r" fontAlgn="b"/>
                      <a:r>
                        <a:rPr lang="en-US" sz="700" u="none" strike="noStrike">
                          <a:effectLst/>
                        </a:rPr>
                        <a:t>4</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89022</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0.683</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60802.03</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21"/>
                  </a:ext>
                </a:extLst>
              </a:tr>
              <a:tr h="134745">
                <a:tc>
                  <a:txBody>
                    <a:bodyPr/>
                    <a:lstStyle/>
                    <a:p>
                      <a:pPr algn="r" fontAlgn="b"/>
                      <a:r>
                        <a:rPr lang="en-US" sz="700" u="none" strike="noStrike">
                          <a:effectLst/>
                        </a:rPr>
                        <a:t>5</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89022</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0.6209</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55273.76</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22"/>
                  </a:ext>
                </a:extLst>
              </a:tr>
              <a:tr h="134745">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23"/>
                  </a:ext>
                </a:extLst>
              </a:tr>
              <a:tr h="134745">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r>
                        <a:rPr lang="en-US" sz="700" u="none" strike="noStrike">
                          <a:effectLst/>
                        </a:rPr>
                        <a:t>NPV</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r" fontAlgn="b"/>
                      <a:r>
                        <a:rPr lang="en-US" sz="700" u="none" strike="noStrike">
                          <a:effectLst/>
                        </a:rPr>
                        <a:t>162585.3</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24"/>
                  </a:ext>
                </a:extLst>
              </a:tr>
              <a:tr h="134745">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25"/>
                  </a:ext>
                </a:extLst>
              </a:tr>
              <a:tr h="134745">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26"/>
                  </a:ext>
                </a:extLst>
              </a:tr>
              <a:tr h="248686">
                <a:tc gridSpan="4">
                  <a:txBody>
                    <a:bodyPr/>
                    <a:lstStyle/>
                    <a:p>
                      <a:pPr algn="l" fontAlgn="b"/>
                      <a:r>
                        <a:rPr lang="en-US" sz="700" u="none" strike="noStrike">
                          <a:effectLst/>
                        </a:rPr>
                        <a:t>internal rate of return(IRR)=LR+NPVHR-0/(HR-LR)</a:t>
                      </a:r>
                      <a:endParaRPr lang="en-US" sz="700" b="0" i="0" u="none" strike="noStrike">
                        <a:solidFill>
                          <a:srgbClr val="000000"/>
                        </a:solidFill>
                        <a:effectLst/>
                        <a:latin typeface="Calibri" panose="020F0502020204030204" pitchFamily="34" charset="0"/>
                      </a:endParaRPr>
                    </a:p>
                  </a:txBody>
                  <a:tcPr marL="5941" marR="5941" marT="5941"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27"/>
                  </a:ext>
                </a:extLst>
              </a:tr>
              <a:tr h="134745">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28"/>
                  </a:ext>
                </a:extLst>
              </a:tr>
              <a:tr h="134745">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29"/>
                  </a:ext>
                </a:extLst>
              </a:tr>
              <a:tr h="248686">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gridSpan="3">
                  <a:txBody>
                    <a:bodyPr/>
                    <a:lstStyle/>
                    <a:p>
                      <a:pPr algn="l" fontAlgn="b"/>
                      <a:r>
                        <a:rPr lang="en-US" sz="700" u="none" strike="noStrike">
                          <a:effectLst/>
                        </a:rPr>
                        <a:t>0.08+106290.27/106290.27-149520.47(0.15-0.02)</a:t>
                      </a:r>
                      <a:endParaRPr lang="en-US" sz="700" b="0" i="0" u="none" strike="noStrike">
                        <a:solidFill>
                          <a:srgbClr val="000000"/>
                        </a:solidFill>
                        <a:effectLst/>
                        <a:latin typeface="Calibri" panose="020F0502020204030204" pitchFamily="34" charset="0"/>
                      </a:endParaRPr>
                    </a:p>
                  </a:txBody>
                  <a:tcPr marL="5941" marR="5941" marT="5941" marB="0" anchor="b"/>
                </a:tc>
                <a:tc hMerge="1">
                  <a:txBody>
                    <a:bodyPr/>
                    <a:lstStyle/>
                    <a:p>
                      <a:endParaRPr lang="en-US"/>
                    </a:p>
                  </a:txBody>
                  <a:tcPr/>
                </a:tc>
                <a:tc hMerge="1">
                  <a:txBody>
                    <a:bodyPr/>
                    <a:lstStyle/>
                    <a:p>
                      <a:endParaRPr lang="en-US"/>
                    </a:p>
                  </a:txBody>
                  <a:tcPr/>
                </a:tc>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30"/>
                  </a:ext>
                </a:extLst>
              </a:tr>
              <a:tr h="134745">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31"/>
                  </a:ext>
                </a:extLst>
              </a:tr>
              <a:tr h="134745">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gridSpan="2">
                  <a:txBody>
                    <a:bodyPr/>
                    <a:lstStyle/>
                    <a:p>
                      <a:pPr algn="l" fontAlgn="b"/>
                      <a:r>
                        <a:rPr lang="en-US" sz="700" u="none" strike="noStrike">
                          <a:effectLst/>
                        </a:rPr>
                        <a:t>IRR=0.08+-017</a:t>
                      </a:r>
                      <a:endParaRPr lang="en-US" sz="700" b="0" i="0" u="none" strike="noStrike">
                        <a:solidFill>
                          <a:srgbClr val="000000"/>
                        </a:solidFill>
                        <a:effectLst/>
                        <a:latin typeface="Calibri" panose="020F0502020204030204" pitchFamily="34" charset="0"/>
                      </a:endParaRPr>
                    </a:p>
                  </a:txBody>
                  <a:tcPr marL="5941" marR="5941" marT="5941" marB="0" anchor="b"/>
                </a:tc>
                <a:tc hMerge="1">
                  <a:txBody>
                    <a:bodyPr/>
                    <a:lstStyle/>
                    <a:p>
                      <a:endParaRPr lang="en-US"/>
                    </a:p>
                  </a:txBody>
                  <a:tcPr/>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32"/>
                  </a:ext>
                </a:extLst>
              </a:tr>
              <a:tr h="134745">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gridSpan="2">
                  <a:txBody>
                    <a:bodyPr/>
                    <a:lstStyle/>
                    <a:p>
                      <a:pPr algn="l" fontAlgn="b"/>
                      <a:r>
                        <a:rPr lang="en-US" sz="700" u="none" strike="noStrike">
                          <a:effectLst/>
                        </a:rPr>
                        <a:t>IRR= -0.09</a:t>
                      </a:r>
                      <a:endParaRPr lang="en-US" sz="700" b="0" i="0" u="none" strike="noStrike">
                        <a:solidFill>
                          <a:srgbClr val="000000"/>
                        </a:solidFill>
                        <a:effectLst/>
                        <a:latin typeface="Calibri" panose="020F0502020204030204" pitchFamily="34" charset="0"/>
                      </a:endParaRPr>
                    </a:p>
                  </a:txBody>
                  <a:tcPr marL="5941" marR="5941" marT="5941" marB="0" anchor="b"/>
                </a:tc>
                <a:tc hMerge="1">
                  <a:txBody>
                    <a:bodyPr/>
                    <a:lstStyle/>
                    <a:p>
                      <a:endParaRPr lang="en-US"/>
                    </a:p>
                  </a:txBody>
                  <a:tcPr/>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33"/>
                  </a:ext>
                </a:extLst>
              </a:tr>
              <a:tr h="134745">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r>
                        <a:rPr lang="en-US" sz="700" u="none" strike="noStrike">
                          <a:effectLst/>
                        </a:rPr>
                        <a:t> </a:t>
                      </a:r>
                      <a:endParaRPr lang="en-US" sz="700" b="0" i="0" u="none" strike="noStrike">
                        <a:solidFill>
                          <a:srgbClr val="000000"/>
                        </a:solidFill>
                        <a:effectLst/>
                        <a:latin typeface="Calibri" panose="020F0502020204030204" pitchFamily="34" charset="0"/>
                      </a:endParaRPr>
                    </a:p>
                  </a:txBody>
                  <a:tcPr marL="5941" marR="5941" marT="5941" marB="0" anchor="b"/>
                </a:tc>
                <a:tc>
                  <a:txBody>
                    <a:bodyPr/>
                    <a:lstStyle/>
                    <a:p>
                      <a:pPr algn="l" fontAlgn="b"/>
                      <a:endParaRPr lang="en-US" sz="700" b="0" i="0" u="none" strike="noStrike" dirty="0">
                        <a:solidFill>
                          <a:srgbClr val="000000"/>
                        </a:solidFill>
                        <a:effectLst/>
                        <a:latin typeface="Calibri" panose="020F0502020204030204" pitchFamily="34" charset="0"/>
                      </a:endParaRPr>
                    </a:p>
                  </a:txBody>
                  <a:tcPr marL="5941" marR="5941" marT="5941" marB="0" anchor="b"/>
                </a:tc>
                <a:extLst>
                  <a:ext uri="{0D108BD9-81ED-4DB2-BD59-A6C34878D82A}">
                    <a16:rowId xmlns:a16="http://schemas.microsoft.com/office/drawing/2014/main" val="10034"/>
                  </a:ext>
                </a:extLst>
              </a:tr>
            </a:tbl>
          </a:graphicData>
        </a:graphic>
      </p:graphicFrame>
    </p:spTree>
    <p:extLst>
      <p:ext uri="{BB962C8B-B14F-4D97-AF65-F5344CB8AC3E}">
        <p14:creationId xmlns:p14="http://schemas.microsoft.com/office/powerpoint/2010/main" val="37753948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Question 2 part vi</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Recommendation of the firm</a:t>
            </a:r>
          </a:p>
        </p:txBody>
      </p:sp>
      <p:sp>
        <p:nvSpPr>
          <p:cNvPr id="3" name="Content Placeholder 2"/>
          <p:cNvSpPr>
            <a:spLocks noGrp="1"/>
          </p:cNvSpPr>
          <p:nvPr>
            <p:ph idx="1"/>
          </p:nvPr>
        </p:nvSpPr>
        <p:spPr>
          <a:xfrm>
            <a:off x="838200" y="1825625"/>
            <a:ext cx="10515600" cy="2916496"/>
          </a:xfrm>
        </p:spPr>
        <p:txBody>
          <a:bodyPr/>
          <a:lstStyle/>
          <a:p>
            <a:pPr>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Based on the analysis of the net present value of each machine, I would recommend that the firm purchases the new machine</a:t>
            </a:r>
          </a:p>
        </p:txBody>
      </p:sp>
    </p:spTree>
    <p:extLst>
      <p:ext uri="{BB962C8B-B14F-4D97-AF65-F5344CB8AC3E}">
        <p14:creationId xmlns:p14="http://schemas.microsoft.com/office/powerpoint/2010/main" val="40202951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Conclusion</a:t>
            </a:r>
          </a:p>
        </p:txBody>
      </p:sp>
      <p:sp>
        <p:nvSpPr>
          <p:cNvPr id="3" name="Content Placeholder 2"/>
          <p:cNvSpPr>
            <a:spLocks noGrp="1"/>
          </p:cNvSpPr>
          <p:nvPr>
            <p:ph idx="1"/>
          </p:nvPr>
        </p:nvSpPr>
        <p:spPr/>
        <p:txBody>
          <a:bodyPr/>
          <a:lstStyle/>
          <a:p>
            <a:pPr marL="0" indent="0">
              <a:buNone/>
            </a:pPr>
            <a:r>
              <a:rPr lang="en-US" dirty="0"/>
              <a:t>In question one we have discussed the major ethical allegations against IOOF and also the corporate governance and common good implications of business malpractices allegedly perpetrated by IOOF and also summarized the lessons learned and which are not to be repeated in from experience from the findings of the Royal commission.</a:t>
            </a:r>
          </a:p>
        </p:txBody>
      </p:sp>
    </p:spTree>
    <p:extLst>
      <p:ext uri="{BB962C8B-B14F-4D97-AF65-F5344CB8AC3E}">
        <p14:creationId xmlns:p14="http://schemas.microsoft.com/office/powerpoint/2010/main" val="21770457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References</a:t>
            </a:r>
          </a:p>
        </p:txBody>
      </p:sp>
      <p:sp>
        <p:nvSpPr>
          <p:cNvPr id="3" name="Content Placeholder 2"/>
          <p:cNvSpPr>
            <a:spLocks noGrp="1"/>
          </p:cNvSpPr>
          <p:nvPr>
            <p:ph idx="1"/>
          </p:nvPr>
        </p:nvSpPr>
        <p:spPr/>
        <p:txBody>
          <a:bodyPr>
            <a:normAutofit fontScale="85000" lnSpcReduction="10000"/>
          </a:bodyPr>
          <a:lstStyle/>
          <a:p>
            <a:r>
              <a:rPr lang="en-US" dirty="0">
                <a:latin typeface="Times New Roman" panose="02020603050405020304" pitchFamily="18" charset="0"/>
                <a:cs typeface="Times New Roman" panose="02020603050405020304" pitchFamily="18" charset="0"/>
              </a:rPr>
              <a:t>Abu-</a:t>
            </a:r>
            <a:r>
              <a:rPr lang="en-US" dirty="0" err="1">
                <a:latin typeface="Times New Roman" panose="02020603050405020304" pitchFamily="18" charset="0"/>
                <a:cs typeface="Times New Roman" panose="02020603050405020304" pitchFamily="18" charset="0"/>
              </a:rPr>
              <a:t>Taleb</a:t>
            </a:r>
            <a:r>
              <a:rPr lang="en-US" dirty="0">
                <a:latin typeface="Times New Roman" panose="02020603050405020304" pitchFamily="18" charset="0"/>
                <a:cs typeface="Times New Roman" panose="02020603050405020304" pitchFamily="18" charset="0"/>
              </a:rPr>
              <a:t>, M., Rashid, A. and Shams, S., 2021. The Hayne Royal Commission and the financial planning advice: A review of the impact on the operating model of financial advice firms. </a:t>
            </a:r>
            <a:r>
              <a:rPr lang="en-US" i="1" dirty="0">
                <a:latin typeface="Times New Roman" panose="02020603050405020304" pitchFamily="18" charset="0"/>
                <a:cs typeface="Times New Roman" panose="02020603050405020304" pitchFamily="18" charset="0"/>
              </a:rPr>
              <a:t>Financial Planning Research Journal</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6</a:t>
            </a:r>
            <a:r>
              <a:rPr lang="en-US" dirty="0">
                <a:latin typeface="Times New Roman" panose="02020603050405020304" pitchFamily="18" charset="0"/>
                <a:cs typeface="Times New Roman" panose="02020603050405020304" pitchFamily="18" charset="0"/>
              </a:rPr>
              <a:t>(1), pp.74-85.</a:t>
            </a:r>
          </a:p>
          <a:p>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O'Connor, B., 2021. False dichotomy: Salary or super-don't fall for it!. </a:t>
            </a:r>
            <a:r>
              <a:rPr lang="en-US" i="1" dirty="0" err="1">
                <a:latin typeface="Times New Roman" panose="02020603050405020304" pitchFamily="18" charset="0"/>
                <a:cs typeface="Times New Roman" panose="02020603050405020304" pitchFamily="18" charset="0"/>
              </a:rPr>
              <a:t>Newsmonth</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41</a:t>
            </a:r>
            <a:r>
              <a:rPr lang="en-US" dirty="0">
                <a:latin typeface="Times New Roman" panose="02020603050405020304" pitchFamily="18" charset="0"/>
                <a:cs typeface="Times New Roman" panose="02020603050405020304" pitchFamily="18" charset="0"/>
              </a:rPr>
              <a:t>(1), p.15.</a:t>
            </a:r>
          </a:p>
          <a:p>
            <a:r>
              <a:rPr lang="en-US" dirty="0">
                <a:latin typeface="Times New Roman" panose="02020603050405020304" pitchFamily="18" charset="0"/>
                <a:cs typeface="Times New Roman" panose="02020603050405020304" pitchFamily="18" charset="0"/>
              </a:rPr>
              <a:t>Hayne, K., 2019. </a:t>
            </a:r>
            <a:r>
              <a:rPr lang="en-US" i="1" dirty="0">
                <a:latin typeface="Times New Roman" panose="02020603050405020304" pitchFamily="18" charset="0"/>
                <a:cs typeface="Times New Roman" panose="02020603050405020304" pitchFamily="18" charset="0"/>
              </a:rPr>
              <a:t>Royal Commission into misconduct in the banking, superannuation and financial services industry</a:t>
            </a:r>
            <a:r>
              <a:rPr lang="en-US" dirty="0">
                <a:latin typeface="Times New Roman" panose="02020603050405020304" pitchFamily="18" charset="0"/>
                <a:cs typeface="Times New Roman" panose="02020603050405020304" pitchFamily="18" charset="0"/>
              </a:rPr>
              <a:t>. Royal Commission into Misconduct in the Banking, Superannuation and Financial Services Industry.</a:t>
            </a:r>
          </a:p>
          <a:p>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Knott, A., Retirees’ Financial Choices in Periods of Calm and Crisis: Australian Account Based Pension Evidence.</a:t>
            </a:r>
          </a:p>
          <a:p>
            <a:r>
              <a:rPr lang="en-US" dirty="0">
                <a:latin typeface="Times New Roman" panose="02020603050405020304" pitchFamily="18" charset="0"/>
                <a:cs typeface="Times New Roman" panose="02020603050405020304" pitchFamily="18" charset="0"/>
              </a:rPr>
              <a:t> </a:t>
            </a:r>
          </a:p>
          <a:p>
            <a:r>
              <a:rPr lang="en-US" dirty="0" err="1">
                <a:latin typeface="Times New Roman" panose="02020603050405020304" pitchFamily="18" charset="0"/>
                <a:cs typeface="Times New Roman" panose="02020603050405020304" pitchFamily="18" charset="0"/>
              </a:rPr>
              <a:t>Weinbren</a:t>
            </a:r>
            <a:r>
              <a:rPr lang="en-US" dirty="0">
                <a:latin typeface="Times New Roman" panose="02020603050405020304" pitchFamily="18" charset="0"/>
                <a:cs typeface="Times New Roman" panose="02020603050405020304" pitchFamily="18" charset="0"/>
              </a:rPr>
              <a:t>, D., 2021. Fraternal Networks of Victorian Norfolk. </a:t>
            </a:r>
            <a:r>
              <a:rPr lang="en-US" i="1" dirty="0">
                <a:latin typeface="Times New Roman" panose="02020603050405020304" pitchFamily="18" charset="0"/>
                <a:cs typeface="Times New Roman" panose="02020603050405020304" pitchFamily="18" charset="0"/>
              </a:rPr>
              <a:t>Family &amp; Community History</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24</a:t>
            </a:r>
            <a:r>
              <a:rPr lang="en-US" dirty="0">
                <a:latin typeface="Times New Roman" panose="02020603050405020304" pitchFamily="18" charset="0"/>
                <a:cs typeface="Times New Roman" panose="02020603050405020304" pitchFamily="18" charset="0"/>
              </a:rPr>
              <a:t>(1), pp.24-42.</a:t>
            </a:r>
          </a:p>
          <a:p>
            <a:pPr mar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1404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latin typeface="Times New Roman" panose="02020603050405020304" pitchFamily="18" charset="0"/>
                <a:cs typeface="Times New Roman" panose="02020603050405020304" pitchFamily="18" charset="0"/>
              </a:rPr>
              <a:t>Introduction</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825625"/>
            <a:ext cx="10515600" cy="2203934"/>
          </a:xfrm>
        </p:spPr>
        <p:txBody>
          <a:bodyPr/>
          <a:lstStyle/>
          <a:p>
            <a:pPr marL="0" indent="0">
              <a:buNone/>
            </a:pPr>
            <a:r>
              <a:rPr lang="en-US" dirty="0"/>
              <a:t>Corporate finance covers corporate capital and management actions aimed at increasing the company's value. </a:t>
            </a:r>
          </a:p>
        </p:txBody>
      </p:sp>
    </p:spTree>
    <p:extLst>
      <p:ext uri="{BB962C8B-B14F-4D97-AF65-F5344CB8AC3E}">
        <p14:creationId xmlns:p14="http://schemas.microsoft.com/office/powerpoint/2010/main" val="13408323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anose="02020603050405020304" pitchFamily="18" charset="0"/>
                <a:cs typeface="Times New Roman" panose="02020603050405020304" pitchFamily="18" charset="0"/>
              </a:rPr>
              <a:t>Question 1 part I</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Ethical allegations against IOOF</a:t>
            </a:r>
            <a:br>
              <a:rPr lang="en-US" b="1" dirty="0">
                <a:latin typeface="Times New Roman" panose="02020603050405020304" pitchFamily="18" charset="0"/>
                <a:cs typeface="Times New Roman" panose="02020603050405020304" pitchFamily="18" charset="0"/>
              </a:rPr>
            </a:b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marL="0" indent="0">
              <a:buNone/>
            </a:pPr>
            <a:endParaRPr lang="en-US"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Informed consent</a:t>
            </a:r>
          </a:p>
          <a:p>
            <a:pPr>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Beneficence- Do not harm</a:t>
            </a:r>
          </a:p>
          <a:p>
            <a:pPr>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Respect for anonymity and confidentiality</a:t>
            </a:r>
          </a:p>
          <a:p>
            <a:pPr>
              <a:buFont typeface="Wingdings" panose="05000000000000000000" pitchFamily="2" charset="2"/>
              <a:buChar char="v"/>
            </a:pPr>
            <a:r>
              <a:rPr lang="en-US" dirty="0"/>
              <a:t>Skills of the researcher</a:t>
            </a:r>
          </a:p>
          <a:p>
            <a:pPr>
              <a:buFont typeface="Wingdings" panose="05000000000000000000" pitchFamily="2" charset="2"/>
              <a:buChar char="v"/>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88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anose="02020603050405020304" pitchFamily="18" charset="0"/>
                <a:cs typeface="Times New Roman" panose="02020603050405020304" pitchFamily="18" charset="0"/>
              </a:rPr>
              <a:t>Question 1 part ii</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Governance and common good implications</a:t>
            </a:r>
          </a:p>
        </p:txBody>
      </p:sp>
      <p:sp>
        <p:nvSpPr>
          <p:cNvPr id="3" name="Content Placeholder 2"/>
          <p:cNvSpPr>
            <a:spLocks noGrp="1"/>
          </p:cNvSpPr>
          <p:nvPr>
            <p:ph idx="1"/>
          </p:nvPr>
        </p:nvSpPr>
        <p:spPr/>
        <p:txBody>
          <a:bodyPr/>
          <a:lstStyle/>
          <a:p>
            <a:r>
              <a:rPr lang="en-US" dirty="0"/>
              <a:t>Maurice Clark regretted how business "obtained a monetary issue of lack of quality" from the free endeavor feelings and practices of early industrialism.</a:t>
            </a:r>
          </a:p>
          <a:p>
            <a:r>
              <a:rPr lang="en-US" dirty="0"/>
              <a:t> He fought for more broad social and money related outcomes which ought to be considered, he said. The conversation continues to the current day.</a:t>
            </a:r>
          </a:p>
        </p:txBody>
      </p:sp>
    </p:spTree>
    <p:extLst>
      <p:ext uri="{BB962C8B-B14F-4D97-AF65-F5344CB8AC3E}">
        <p14:creationId xmlns:p14="http://schemas.microsoft.com/office/powerpoint/2010/main" val="3749487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anose="02020603050405020304" pitchFamily="18" charset="0"/>
                <a:cs typeface="Times New Roman" panose="02020603050405020304" pitchFamily="18" charset="0"/>
              </a:rPr>
              <a:t>Question 1 part iii</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Lesson learned from Royal Commission</a:t>
            </a:r>
            <a:br>
              <a:rPr lang="en-US" dirty="0">
                <a:latin typeface="Times New Roman" panose="02020603050405020304" pitchFamily="18" charset="0"/>
                <a:cs typeface="Times New Roman" panose="02020603050405020304" pitchFamily="18" charset="0"/>
              </a:rPr>
            </a:b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buFont typeface="Wingdings" panose="05000000000000000000" pitchFamily="2" charset="2"/>
              <a:buChar char="v"/>
            </a:pPr>
            <a:r>
              <a:rPr lang="en-US" b="0" i="0" dirty="0">
                <a:solidFill>
                  <a:srgbClr val="263238"/>
                </a:solidFill>
                <a:effectLst/>
                <a:latin typeface="Roboto" panose="02000000000000000000" pitchFamily="2" charset="0"/>
              </a:rPr>
              <a:t>Financial services royal commission had a huge impact on the sector two years ago.</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37588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Question 2 part I</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Initial investment</a:t>
            </a:r>
          </a:p>
        </p:txBody>
      </p:sp>
      <p:pic>
        <p:nvPicPr>
          <p:cNvPr id="4" name="Content Placeholder 3"/>
          <p:cNvPicPr>
            <a:picLocks noGrp="1" noChangeAspect="1"/>
          </p:cNvPicPr>
          <p:nvPr>
            <p:ph idx="1"/>
          </p:nvPr>
        </p:nvPicPr>
        <p:blipFill>
          <a:blip r:embed="rId3"/>
          <a:stretch>
            <a:fillRect/>
          </a:stretch>
        </p:blipFill>
        <p:spPr>
          <a:xfrm>
            <a:off x="207760" y="2557221"/>
            <a:ext cx="9274377" cy="2882684"/>
          </a:xfrm>
          <a:prstGeom prst="rect">
            <a:avLst/>
          </a:prstGeom>
        </p:spPr>
      </p:pic>
    </p:spTree>
    <p:extLst>
      <p:ext uri="{BB962C8B-B14F-4D97-AF65-F5344CB8AC3E}">
        <p14:creationId xmlns:p14="http://schemas.microsoft.com/office/powerpoint/2010/main" val="20047729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panose="02020603050405020304" pitchFamily="18" charset="0"/>
                <a:cs typeface="Times New Roman" panose="02020603050405020304" pitchFamily="18" charset="0"/>
              </a:rPr>
              <a:t>Question 2 part ii</a:t>
            </a:r>
            <a:br>
              <a:rPr lang="en-US"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Depreciation schedule for the current machine</a:t>
            </a:r>
          </a:p>
        </p:txBody>
      </p:sp>
      <p:pic>
        <p:nvPicPr>
          <p:cNvPr id="4" name="Content Placeholder 3"/>
          <p:cNvPicPr>
            <a:picLocks noGrp="1" noChangeAspect="1"/>
          </p:cNvPicPr>
          <p:nvPr>
            <p:ph idx="1"/>
          </p:nvPr>
        </p:nvPicPr>
        <p:blipFill>
          <a:blip r:embed="rId3"/>
          <a:stretch>
            <a:fillRect/>
          </a:stretch>
        </p:blipFill>
        <p:spPr>
          <a:xfrm>
            <a:off x="659278" y="1906292"/>
            <a:ext cx="8606978" cy="3316637"/>
          </a:xfrm>
          <a:prstGeom prst="rect">
            <a:avLst/>
          </a:prstGeom>
        </p:spPr>
      </p:pic>
    </p:spTree>
    <p:extLst>
      <p:ext uri="{BB962C8B-B14F-4D97-AF65-F5344CB8AC3E}">
        <p14:creationId xmlns:p14="http://schemas.microsoft.com/office/powerpoint/2010/main" val="1591190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anose="02020603050405020304" pitchFamily="18" charset="0"/>
                <a:cs typeface="Times New Roman" panose="02020603050405020304" pitchFamily="18" charset="0"/>
              </a:rPr>
              <a:t>Question 2 part ii</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Depreciation schedule for the new machine</a:t>
            </a:r>
            <a:br>
              <a:rPr lang="en-US" b="1" dirty="0">
                <a:latin typeface="Times New Roman" panose="02020603050405020304" pitchFamily="18" charset="0"/>
                <a:cs typeface="Times New Roman" panose="02020603050405020304" pitchFamily="18" charset="0"/>
              </a:rPr>
            </a:br>
            <a:endParaRPr lang="en-US" b="1" dirty="0">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idx="1"/>
          </p:nvPr>
        </p:nvPicPr>
        <p:blipFill>
          <a:blip r:embed="rId3"/>
          <a:stretch>
            <a:fillRect/>
          </a:stretch>
        </p:blipFill>
        <p:spPr>
          <a:xfrm>
            <a:off x="650538" y="1690688"/>
            <a:ext cx="8141894" cy="3454749"/>
          </a:xfrm>
          <a:prstGeom prst="rect">
            <a:avLst/>
          </a:prstGeom>
        </p:spPr>
      </p:pic>
    </p:spTree>
    <p:extLst>
      <p:ext uri="{BB962C8B-B14F-4D97-AF65-F5344CB8AC3E}">
        <p14:creationId xmlns:p14="http://schemas.microsoft.com/office/powerpoint/2010/main" val="17488927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47974"/>
            <a:ext cx="8596668" cy="1317356"/>
          </a:xfrm>
        </p:spPr>
        <p:txBody>
          <a:bodyPr>
            <a:normAutofit/>
          </a:bodyPr>
          <a:lstStyle/>
          <a:p>
            <a:r>
              <a:rPr lang="en-US" dirty="0">
                <a:latin typeface="Times New Roman" panose="02020603050405020304" pitchFamily="18" charset="0"/>
                <a:cs typeface="Times New Roman" panose="02020603050405020304" pitchFamily="18" charset="0"/>
              </a:rPr>
              <a:t>Question 2 part iv</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Terminal cash flow</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11211228"/>
              </p:ext>
            </p:extLst>
          </p:nvPr>
        </p:nvGraphicFramePr>
        <p:xfrm>
          <a:off x="712925" y="1534318"/>
          <a:ext cx="7981624" cy="4711498"/>
        </p:xfrm>
        <a:graphic>
          <a:graphicData uri="http://schemas.openxmlformats.org/drawingml/2006/table">
            <a:tbl>
              <a:tblPr>
                <a:tableStyleId>{5C22544A-7EE6-4342-B048-85BDC9FD1C3A}</a:tableStyleId>
              </a:tblPr>
              <a:tblGrid>
                <a:gridCol w="1140232">
                  <a:extLst>
                    <a:ext uri="{9D8B030D-6E8A-4147-A177-3AD203B41FA5}">
                      <a16:colId xmlns:a16="http://schemas.microsoft.com/office/drawing/2014/main" val="20000"/>
                    </a:ext>
                  </a:extLst>
                </a:gridCol>
                <a:gridCol w="1140232">
                  <a:extLst>
                    <a:ext uri="{9D8B030D-6E8A-4147-A177-3AD203B41FA5}">
                      <a16:colId xmlns:a16="http://schemas.microsoft.com/office/drawing/2014/main" val="20001"/>
                    </a:ext>
                  </a:extLst>
                </a:gridCol>
                <a:gridCol w="1140232">
                  <a:extLst>
                    <a:ext uri="{9D8B030D-6E8A-4147-A177-3AD203B41FA5}">
                      <a16:colId xmlns:a16="http://schemas.microsoft.com/office/drawing/2014/main" val="20002"/>
                    </a:ext>
                  </a:extLst>
                </a:gridCol>
                <a:gridCol w="1140232">
                  <a:extLst>
                    <a:ext uri="{9D8B030D-6E8A-4147-A177-3AD203B41FA5}">
                      <a16:colId xmlns:a16="http://schemas.microsoft.com/office/drawing/2014/main" val="20003"/>
                    </a:ext>
                  </a:extLst>
                </a:gridCol>
                <a:gridCol w="1140232">
                  <a:extLst>
                    <a:ext uri="{9D8B030D-6E8A-4147-A177-3AD203B41FA5}">
                      <a16:colId xmlns:a16="http://schemas.microsoft.com/office/drawing/2014/main" val="20004"/>
                    </a:ext>
                  </a:extLst>
                </a:gridCol>
                <a:gridCol w="1140232">
                  <a:extLst>
                    <a:ext uri="{9D8B030D-6E8A-4147-A177-3AD203B41FA5}">
                      <a16:colId xmlns:a16="http://schemas.microsoft.com/office/drawing/2014/main" val="20005"/>
                    </a:ext>
                  </a:extLst>
                </a:gridCol>
                <a:gridCol w="1140232">
                  <a:extLst>
                    <a:ext uri="{9D8B030D-6E8A-4147-A177-3AD203B41FA5}">
                      <a16:colId xmlns:a16="http://schemas.microsoft.com/office/drawing/2014/main" val="20006"/>
                    </a:ext>
                  </a:extLst>
                </a:gridCol>
              </a:tblGrid>
              <a:tr h="214159">
                <a:tc gridSpan="4">
                  <a:txBody>
                    <a:bodyPr/>
                    <a:lstStyle/>
                    <a:p>
                      <a:pPr algn="l" fontAlgn="b"/>
                      <a:r>
                        <a:rPr lang="en-US" sz="1100" u="none" strike="noStrike">
                          <a:effectLst/>
                        </a:rPr>
                        <a:t>terminal cashflows for the project</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0"/>
                  </a:ext>
                </a:extLst>
              </a:tr>
              <a:tr h="214159">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year 1</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year 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year 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year 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year 5</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1"/>
                  </a:ext>
                </a:extLst>
              </a:tr>
              <a:tr h="214159">
                <a:tc>
                  <a:txBody>
                    <a:bodyPr/>
                    <a:lstStyle/>
                    <a:p>
                      <a:pPr algn="l" fontAlgn="b"/>
                      <a:r>
                        <a:rPr lang="en-US" sz="1100" u="none" strike="noStrike">
                          <a:effectLst/>
                        </a:rPr>
                        <a:t> EBITDA</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105000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110000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120000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120000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120000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2"/>
                  </a:ext>
                </a:extLst>
              </a:tr>
              <a:tr h="214159">
                <a:tc gridSpan="2">
                  <a:txBody>
                    <a:bodyPr/>
                    <a:lstStyle/>
                    <a:p>
                      <a:pPr algn="l" fontAlgn="b"/>
                      <a:r>
                        <a:rPr lang="en-US" sz="1100" u="none" strike="noStrike">
                          <a:effectLst/>
                        </a:rPr>
                        <a:t> less depreciation</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r" fontAlgn="b"/>
                      <a:r>
                        <a:rPr lang="en-US" sz="1100" u="none" strike="noStrike">
                          <a:effectLst/>
                        </a:rPr>
                        <a:t>25140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25140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25140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25140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25140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3"/>
                  </a:ext>
                </a:extLst>
              </a:tr>
              <a:tr h="214159">
                <a:tc>
                  <a:txBody>
                    <a:bodyPr/>
                    <a:lstStyle/>
                    <a:p>
                      <a:pPr algn="l" fontAlgn="b"/>
                      <a:r>
                        <a:rPr lang="en-US" sz="1100" u="none" strike="noStrike">
                          <a:effectLst/>
                        </a:rPr>
                        <a:t> EBIT</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79860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84860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94860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94860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94860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4"/>
                  </a:ext>
                </a:extLst>
              </a:tr>
              <a:tr h="214159">
                <a:tc gridSpan="2">
                  <a:txBody>
                    <a:bodyPr/>
                    <a:lstStyle/>
                    <a:p>
                      <a:pPr algn="l" fontAlgn="b"/>
                      <a:r>
                        <a:rPr lang="en-US" sz="1100" u="none" strike="noStrike">
                          <a:effectLst/>
                        </a:rPr>
                        <a:t> less interest</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r" fontAlgn="b"/>
                      <a:r>
                        <a:rPr lang="en-US" sz="1100" u="none" strike="noStrike">
                          <a:effectLst/>
                        </a:rPr>
                        <a:t>2395.8</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2545.8</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2845.8</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2845.8</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2845.8</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5"/>
                  </a:ext>
                </a:extLst>
              </a:tr>
              <a:tr h="214159">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6"/>
                  </a:ext>
                </a:extLst>
              </a:tr>
              <a:tr h="214159">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7"/>
                  </a:ext>
                </a:extLst>
              </a:tr>
              <a:tr h="214159">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8"/>
                  </a:ext>
                </a:extLst>
              </a:tr>
              <a:tr h="214159">
                <a:tc gridSpan="2">
                  <a:txBody>
                    <a:bodyPr/>
                    <a:lstStyle/>
                    <a:p>
                      <a:pPr algn="l" fontAlgn="b"/>
                      <a:r>
                        <a:rPr lang="en-US" sz="1100" u="none" strike="noStrike">
                          <a:effectLst/>
                        </a:rPr>
                        <a:t>earnings before tax</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r" fontAlgn="b"/>
                      <a:r>
                        <a:rPr lang="en-US" sz="1100" u="none" strike="noStrike">
                          <a:effectLst/>
                        </a:rPr>
                        <a:t>71464.2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82314.2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92014.2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92014.2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92014.2</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9"/>
                  </a:ext>
                </a:extLst>
              </a:tr>
              <a:tr h="214159">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0"/>
                  </a:ext>
                </a:extLst>
              </a:tr>
              <a:tr h="214159">
                <a:tc gridSpan="2">
                  <a:txBody>
                    <a:bodyPr/>
                    <a:lstStyle/>
                    <a:p>
                      <a:pPr algn="l" fontAlgn="b"/>
                      <a:r>
                        <a:rPr lang="en-US" sz="1100" u="none" strike="noStrike">
                          <a:effectLst/>
                        </a:rPr>
                        <a:t>less tax 30%</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r" fontAlgn="b"/>
                      <a:r>
                        <a:rPr lang="en-US" sz="1100" u="none" strike="noStrike">
                          <a:effectLst/>
                        </a:rPr>
                        <a:t>23239.26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24694.26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27604.26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27604.26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27604.26</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1"/>
                  </a:ext>
                </a:extLst>
              </a:tr>
              <a:tr h="214159">
                <a:tc gridSpan="2">
                  <a:txBody>
                    <a:bodyPr/>
                    <a:lstStyle/>
                    <a:p>
                      <a:pPr algn="l" fontAlgn="b"/>
                      <a:r>
                        <a:rPr lang="en-US" sz="1100" u="none" strike="noStrike">
                          <a:effectLst/>
                        </a:rPr>
                        <a:t>earnings after tax</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r" fontAlgn="b"/>
                      <a:r>
                        <a:rPr lang="en-US" sz="1100" u="none" strike="noStrike">
                          <a:effectLst/>
                        </a:rPr>
                        <a:t>54224.94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57619.94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64409.94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64409.94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64409.94</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2"/>
                  </a:ext>
                </a:extLst>
              </a:tr>
              <a:tr h="214159">
                <a:tc gridSpan="2">
                  <a:txBody>
                    <a:bodyPr/>
                    <a:lstStyle/>
                    <a:p>
                      <a:pPr algn="l" fontAlgn="b"/>
                      <a:r>
                        <a:rPr lang="en-US" sz="1100" u="none" strike="noStrike">
                          <a:effectLst/>
                        </a:rPr>
                        <a:t>terminal value</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l" fontAlgn="b"/>
                      <a:r>
                        <a:rPr lang="en-US" sz="1100" u="none" strike="noStrike">
                          <a:effectLst/>
                        </a:rPr>
                        <a:t>-</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64409.94</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3"/>
                  </a:ext>
                </a:extLst>
              </a:tr>
              <a:tr h="214159">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4"/>
                  </a:ext>
                </a:extLst>
              </a:tr>
              <a:tr h="214159">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5"/>
                  </a:ext>
                </a:extLst>
              </a:tr>
              <a:tr h="214159">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6"/>
                  </a:ext>
                </a:extLst>
              </a:tr>
              <a:tr h="214159">
                <a:tc gridSpan="5">
                  <a:txBody>
                    <a:bodyPr/>
                    <a:lstStyle/>
                    <a:p>
                      <a:pPr algn="l" fontAlgn="b"/>
                      <a:r>
                        <a:rPr lang="en-US" sz="1100" u="none" strike="noStrike">
                          <a:effectLst/>
                        </a:rPr>
                        <a:t>terminal value=5th year cashflow(1+g)/ke-0</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7"/>
                  </a:ext>
                </a:extLst>
              </a:tr>
              <a:tr h="214159">
                <a:tc gridSpan="2">
                  <a:txBody>
                    <a:bodyPr/>
                    <a:lstStyle/>
                    <a:p>
                      <a:pPr algn="l" fontAlgn="b"/>
                      <a:r>
                        <a:rPr lang="en-US" sz="1100" u="none" strike="noStrike">
                          <a:effectLst/>
                        </a:rPr>
                        <a:t>6440.94(1+0)/0.1-0</a:t>
                      </a:r>
                      <a:endParaRPr lang="en-US" sz="1100" b="0"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8"/>
                  </a:ext>
                </a:extLst>
              </a:tr>
              <a:tr h="214159">
                <a:tc>
                  <a:txBody>
                    <a:bodyPr/>
                    <a:lstStyle/>
                    <a:p>
                      <a:pPr algn="r" fontAlgn="b"/>
                      <a:r>
                        <a:rPr lang="en-US" sz="1100" u="none" strike="noStrike">
                          <a:effectLst/>
                        </a:rPr>
                        <a:t>644099.4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9"/>
                  </a:ext>
                </a:extLst>
              </a:tr>
              <a:tr h="214159">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20"/>
                  </a:ext>
                </a:extLst>
              </a:tr>
              <a:tr h="214159">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21"/>
                  </a:ext>
                </a:extLst>
              </a:tr>
            </a:tbl>
          </a:graphicData>
        </a:graphic>
      </p:graphicFrame>
    </p:spTree>
    <p:extLst>
      <p:ext uri="{BB962C8B-B14F-4D97-AF65-F5344CB8AC3E}">
        <p14:creationId xmlns:p14="http://schemas.microsoft.com/office/powerpoint/2010/main" val="189860027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63</TotalTime>
  <Words>1151</Words>
  <Application>Microsoft Office PowerPoint</Application>
  <PresentationFormat>Widescreen</PresentationFormat>
  <Paragraphs>231</Paragraphs>
  <Slides>13</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Calibri</vt:lpstr>
      <vt:lpstr>Roboto</vt:lpstr>
      <vt:lpstr>Times New Roman</vt:lpstr>
      <vt:lpstr>Trebuchet MS</vt:lpstr>
      <vt:lpstr>Wingdings</vt:lpstr>
      <vt:lpstr>Wingdings 3</vt:lpstr>
      <vt:lpstr>Facet</vt:lpstr>
      <vt:lpstr>BAFN602 Corporate Finance </vt:lpstr>
      <vt:lpstr>Introduction </vt:lpstr>
      <vt:lpstr>Question 1 part I Ethical allegations against IOOF </vt:lpstr>
      <vt:lpstr>Question 1 part ii Governance and common good implications</vt:lpstr>
      <vt:lpstr>Question 1 part iii Lesson learned from Royal Commission </vt:lpstr>
      <vt:lpstr>Question 2 part I Initial investment</vt:lpstr>
      <vt:lpstr>Question 2 part ii Depreciation schedule for the current machine</vt:lpstr>
      <vt:lpstr>Question 2 part ii Depreciation schedule for the new machine </vt:lpstr>
      <vt:lpstr>Question 2 part iv Terminal cash flow</vt:lpstr>
      <vt:lpstr>Question 2 part v Net present value for the both machines</vt:lpstr>
      <vt:lpstr>Question 2 part vi Recommendation of the firm</vt:lpstr>
      <vt:lpstr>Conclusion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BAFN602 Corporate Finance</dc:title>
  <dc:creator>muema</dc:creator>
  <cp:lastModifiedBy>john matheka</cp:lastModifiedBy>
  <cp:revision>18</cp:revision>
  <dcterms:created xsi:type="dcterms:W3CDTF">2021-06-19T07:18:31Z</dcterms:created>
  <dcterms:modified xsi:type="dcterms:W3CDTF">2021-06-19T10:26:09Z</dcterms:modified>
</cp:coreProperties>
</file>